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6" d="100"/>
          <a:sy n="96" d="100"/>
        </p:scale>
        <p:origin x="-41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229128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da268730ab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da268730a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da268730ab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da268730ab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a268730ab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da268730a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da268730ab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da268730a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da268730ab_0_2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da268730a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da268730ab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da268730a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da268730ab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da268730ab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a268730ab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a268730ab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da268730ab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da268730ab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a268730ab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a268730ab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a268730ab_0_2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a268730ab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da268730ab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da268730ab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da268730ab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da268730ab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a268730ab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da268730a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da268730ab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da268730ab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a268730ab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a268730ab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da268730ab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da268730ab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a268730ab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da268730a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da268730ab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da268730ab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da268730ab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da268730ab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a268730ab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da268730ab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da268730ab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da268730a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da268730a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da268730a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da268730ab_0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da268730ab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da268730ab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da268730ab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da268730ab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da268730a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da268730ab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da268730ab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da268730ab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da268730a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a268730ab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da268730a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da268730ab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da268730a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da268730ab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da268730a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da268730ab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da268730a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da268730ab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da268730ab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lv"/>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lv.wikipedia.org/wiki/Cilv%C4%93k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lv.wikipedia.org/wiki/Emocijas" TargetMode="External"/><Relationship Id="rId4" Type="http://schemas.openxmlformats.org/officeDocument/2006/relationships/hyperlink" Target="https://lv.wikipedia.org/wiki/Psih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40275" y="315950"/>
            <a:ext cx="8520600" cy="13770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lv" b="1" u="sng">
                <a:solidFill>
                  <a:srgbClr val="748E3E"/>
                </a:solidFill>
              </a:rPr>
              <a:t>Terapijas metodes labsajūtai</a:t>
            </a:r>
            <a:endParaRPr b="1" u="sng">
              <a:solidFill>
                <a:srgbClr val="748E3E"/>
              </a:solidFill>
            </a:endParaRPr>
          </a:p>
        </p:txBody>
      </p:sp>
      <p:sp>
        <p:nvSpPr>
          <p:cNvPr id="55" name="Google Shape;55;p13"/>
          <p:cNvSpPr txBox="1">
            <a:spLocks noGrp="1"/>
          </p:cNvSpPr>
          <p:nvPr>
            <p:ph type="subTitle" idx="1"/>
          </p:nvPr>
        </p:nvSpPr>
        <p:spPr>
          <a:xfrm>
            <a:off x="386700" y="440847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lv" sz="2500">
                <a:solidFill>
                  <a:srgbClr val="748E3E"/>
                </a:solidFill>
              </a:rPr>
              <a:t>Fizioterapeite - Marta Skudra</a:t>
            </a:r>
            <a:endParaRPr sz="2500">
              <a:solidFill>
                <a:srgbClr val="748E3E"/>
              </a:solidFill>
            </a:endParaRPr>
          </a:p>
        </p:txBody>
      </p:sp>
      <p:pic>
        <p:nvPicPr>
          <p:cNvPr id="56" name="Google Shape;56;p13"/>
          <p:cNvPicPr preferRelativeResize="0"/>
          <p:nvPr/>
        </p:nvPicPr>
        <p:blipFill>
          <a:blip r:embed="rId3">
            <a:alphaModFix/>
          </a:blip>
          <a:stretch>
            <a:fillRect/>
          </a:stretch>
        </p:blipFill>
        <p:spPr>
          <a:xfrm>
            <a:off x="2529438" y="2192400"/>
            <a:ext cx="1534837" cy="2216075"/>
          </a:xfrm>
          <a:prstGeom prst="rect">
            <a:avLst/>
          </a:prstGeom>
          <a:noFill/>
          <a:ln>
            <a:noFill/>
          </a:ln>
        </p:spPr>
      </p:pic>
      <p:pic>
        <p:nvPicPr>
          <p:cNvPr id="57" name="Google Shape;57;p13"/>
          <p:cNvPicPr preferRelativeResize="0"/>
          <p:nvPr/>
        </p:nvPicPr>
        <p:blipFill>
          <a:blip r:embed="rId4">
            <a:alphaModFix/>
          </a:blip>
          <a:stretch>
            <a:fillRect/>
          </a:stretch>
        </p:blipFill>
        <p:spPr>
          <a:xfrm>
            <a:off x="4907975" y="2057425"/>
            <a:ext cx="1809100" cy="2486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38761D"/>
                </a:solidFill>
              </a:rPr>
              <a:t>Pastaigas meditācija</a:t>
            </a:r>
            <a:endParaRPr b="1">
              <a:solidFill>
                <a:srgbClr val="38761D"/>
              </a:solidFill>
            </a:endParaRPr>
          </a:p>
        </p:txBody>
      </p:sp>
      <p:sp>
        <p:nvSpPr>
          <p:cNvPr id="126" name="Google Shape;126;p22"/>
          <p:cNvSpPr txBox="1">
            <a:spLocks noGrp="1"/>
          </p:cNvSpPr>
          <p:nvPr>
            <p:ph type="body" idx="1"/>
          </p:nvPr>
        </p:nvSpPr>
        <p:spPr>
          <a:xfrm>
            <a:off x="311700" y="1152475"/>
            <a:ext cx="8520600" cy="1923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lv" sz="2000">
                <a:solidFill>
                  <a:srgbClr val="38761D"/>
                </a:solidFill>
              </a:rPr>
              <a:t>Atrodiet klusu vietu, kurā Jūs variet brīvi pārvietoties un sāciet lēnām staigāt. Koncentrējieties uz pastaigas pieredzi, apzinoties stāvēšanas sajūtas un smalkās kustības, kas uztur jūsu līdzsvaru. Kad esat sasniedzis sava ceļa beigas, pagriezieties un turpiniet iet, saglabājot izpratni par savām sajūtām.</a:t>
            </a:r>
            <a:endParaRPr sz="2000">
              <a:solidFill>
                <a:srgbClr val="38761D"/>
              </a:solidFill>
            </a:endParaRPr>
          </a:p>
        </p:txBody>
      </p:sp>
      <p:sp>
        <p:nvSpPr>
          <p:cNvPr id="127" name="Google Shape;127;p22"/>
          <p:cNvSpPr txBox="1"/>
          <p:nvPr/>
        </p:nvSpPr>
        <p:spPr>
          <a:xfrm>
            <a:off x="880500" y="4768575"/>
            <a:ext cx="7383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https://www.mayoclinic.org/healthy-lifestyle/consumer-health/in-depth/mindfulness-exercises/art-20046356</a:t>
            </a:r>
            <a:endParaRPr sz="900">
              <a:solidFill>
                <a:srgbClr val="B7B7B7"/>
              </a:solidFill>
            </a:endParaRPr>
          </a:p>
        </p:txBody>
      </p:sp>
      <p:pic>
        <p:nvPicPr>
          <p:cNvPr id="128" name="Google Shape;128;p22"/>
          <p:cNvPicPr preferRelativeResize="0"/>
          <p:nvPr/>
        </p:nvPicPr>
        <p:blipFill>
          <a:blip r:embed="rId3">
            <a:alphaModFix/>
          </a:blip>
          <a:stretch>
            <a:fillRect/>
          </a:stretch>
        </p:blipFill>
        <p:spPr>
          <a:xfrm>
            <a:off x="3262300" y="3075463"/>
            <a:ext cx="2619375" cy="1743075"/>
          </a:xfrm>
          <a:prstGeom prst="rect">
            <a:avLst/>
          </a:prstGeom>
          <a:noFill/>
          <a:ln>
            <a:noFill/>
          </a:ln>
        </p:spPr>
      </p:pic>
      <p:sp>
        <p:nvSpPr>
          <p:cNvPr id="129" name="Google Shape;12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38761D"/>
                </a:solidFill>
              </a:rPr>
              <a:t>Ķermeņa skenēšanas meditācija</a:t>
            </a:r>
            <a:endParaRPr b="1">
              <a:solidFill>
                <a:srgbClr val="38761D"/>
              </a:solidFill>
            </a:endParaRPr>
          </a:p>
        </p:txBody>
      </p:sp>
      <p:sp>
        <p:nvSpPr>
          <p:cNvPr id="135" name="Google Shape;135;p23"/>
          <p:cNvSpPr txBox="1">
            <a:spLocks noGrp="1"/>
          </p:cNvSpPr>
          <p:nvPr>
            <p:ph type="body" idx="1"/>
          </p:nvPr>
        </p:nvSpPr>
        <p:spPr>
          <a:xfrm>
            <a:off x="311700" y="1152475"/>
            <a:ext cx="8520600" cy="1880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lv" sz="2000">
                <a:solidFill>
                  <a:srgbClr val="38761D"/>
                </a:solidFill>
              </a:rPr>
              <a:t>Apgulieties uz muguras ar izstieptām kājām un rokām, plaukstu iekšējās virsmas vērstas uz augšu. Lēnām un apzināti koncentrējiet uzmanību uz katru ķermeņa daļu, sākot no kājas līdz galvai vai no galvas līdz kājām. Jāapzinās visas sajūtas, emocijas vai domas, kas saistītas ar katru ķermeņa daļu.</a:t>
            </a:r>
            <a:endParaRPr sz="2000">
              <a:solidFill>
                <a:srgbClr val="38761D"/>
              </a:solidFill>
            </a:endParaRPr>
          </a:p>
        </p:txBody>
      </p:sp>
      <p:sp>
        <p:nvSpPr>
          <p:cNvPr id="136" name="Google Shape;136;p23"/>
          <p:cNvSpPr txBox="1"/>
          <p:nvPr/>
        </p:nvSpPr>
        <p:spPr>
          <a:xfrm>
            <a:off x="880500" y="4768575"/>
            <a:ext cx="7383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https://www.mayoclinic.org/healthy-lifestyle/consumer-health/in-depth/mindfulness-exercises/art-20046356</a:t>
            </a:r>
            <a:endParaRPr sz="900">
              <a:solidFill>
                <a:srgbClr val="B7B7B7"/>
              </a:solidFill>
            </a:endParaRPr>
          </a:p>
        </p:txBody>
      </p:sp>
      <p:pic>
        <p:nvPicPr>
          <p:cNvPr id="137" name="Google Shape;137;p23"/>
          <p:cNvPicPr preferRelativeResize="0"/>
          <p:nvPr/>
        </p:nvPicPr>
        <p:blipFill>
          <a:blip r:embed="rId3">
            <a:alphaModFix/>
          </a:blip>
          <a:stretch>
            <a:fillRect/>
          </a:stretch>
        </p:blipFill>
        <p:spPr>
          <a:xfrm>
            <a:off x="2726775" y="3242700"/>
            <a:ext cx="3241825" cy="1155800"/>
          </a:xfrm>
          <a:prstGeom prst="rect">
            <a:avLst/>
          </a:prstGeom>
          <a:noFill/>
          <a:ln>
            <a:noFill/>
          </a:ln>
        </p:spPr>
      </p:pic>
      <p:sp>
        <p:nvSpPr>
          <p:cNvPr id="138" name="Google Shape;13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38761D"/>
                </a:solidFill>
              </a:rPr>
              <a:t>Relaksācijas vingrojumi</a:t>
            </a:r>
            <a:endParaRPr b="1">
              <a:solidFill>
                <a:srgbClr val="38761D"/>
              </a:solidFill>
            </a:endParaRPr>
          </a:p>
        </p:txBody>
      </p:sp>
      <p:sp>
        <p:nvSpPr>
          <p:cNvPr id="144" name="Google Shape;144;p24"/>
          <p:cNvSpPr txBox="1">
            <a:spLocks noGrp="1"/>
          </p:cNvSpPr>
          <p:nvPr>
            <p:ph type="body" idx="1"/>
          </p:nvPr>
        </p:nvSpPr>
        <p:spPr>
          <a:xfrm>
            <a:off x="311700" y="1570375"/>
            <a:ext cx="4746000" cy="3416400"/>
          </a:xfrm>
          <a:prstGeom prst="rect">
            <a:avLst/>
          </a:prstGeom>
        </p:spPr>
        <p:txBody>
          <a:bodyPr spcFirstLastPara="1" wrap="square" lIns="91425" tIns="91425" rIns="91425" bIns="91425" anchor="t" anchorCtr="0">
            <a:normAutofit/>
          </a:bodyPr>
          <a:lstStyle/>
          <a:p>
            <a:pPr marL="457200" lvl="0" indent="-355600" algn="just" rtl="0">
              <a:spcBef>
                <a:spcPts val="1200"/>
              </a:spcBef>
              <a:spcAft>
                <a:spcPts val="0"/>
              </a:spcAft>
              <a:buClr>
                <a:srgbClr val="38761D"/>
              </a:buClr>
              <a:buSzPts val="2000"/>
              <a:buChar char="●"/>
            </a:pPr>
            <a:r>
              <a:rPr lang="lv" sz="2000">
                <a:solidFill>
                  <a:srgbClr val="38761D"/>
                </a:solidFill>
              </a:rPr>
              <a:t>Palīdz organismam pilnīgāk izmantot ieelpoto skābekli, kā arī labāk iedarboties medikamentiem</a:t>
            </a:r>
            <a:endParaRPr sz="2000">
              <a:solidFill>
                <a:srgbClr val="38761D"/>
              </a:solidFill>
            </a:endParaRPr>
          </a:p>
          <a:p>
            <a:pPr marL="457200" lvl="0" indent="-355600" algn="just" rtl="0">
              <a:spcBef>
                <a:spcPts val="0"/>
              </a:spcBef>
              <a:spcAft>
                <a:spcPts val="0"/>
              </a:spcAft>
              <a:buClr>
                <a:srgbClr val="38761D"/>
              </a:buClr>
              <a:buSzPts val="2000"/>
              <a:buChar char="●"/>
            </a:pPr>
            <a:r>
              <a:rPr lang="lv" sz="2000">
                <a:solidFill>
                  <a:srgbClr val="38761D"/>
                </a:solidFill>
              </a:rPr>
              <a:t>Palīdz atslābināt elpošanas palīgmuskulatūru.</a:t>
            </a:r>
            <a:endParaRPr sz="2700">
              <a:solidFill>
                <a:srgbClr val="38761D"/>
              </a:solidFill>
            </a:endParaRPr>
          </a:p>
        </p:txBody>
      </p:sp>
      <p:pic>
        <p:nvPicPr>
          <p:cNvPr id="145" name="Google Shape;145;p24"/>
          <p:cNvPicPr preferRelativeResize="0"/>
          <p:nvPr/>
        </p:nvPicPr>
        <p:blipFill>
          <a:blip r:embed="rId3">
            <a:alphaModFix/>
          </a:blip>
          <a:stretch>
            <a:fillRect/>
          </a:stretch>
        </p:blipFill>
        <p:spPr>
          <a:xfrm>
            <a:off x="5703000" y="1288000"/>
            <a:ext cx="2869475" cy="2869475"/>
          </a:xfrm>
          <a:prstGeom prst="rect">
            <a:avLst/>
          </a:prstGeom>
          <a:noFill/>
          <a:ln>
            <a:noFill/>
          </a:ln>
        </p:spPr>
      </p:pic>
      <p:sp>
        <p:nvSpPr>
          <p:cNvPr id="146" name="Google Shape;14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4A86E8"/>
                </a:solidFill>
              </a:rPr>
              <a:t>Atgriezeniskās saites veidošana</a:t>
            </a:r>
            <a:endParaRPr b="1">
              <a:solidFill>
                <a:srgbClr val="4A86E8"/>
              </a:solidFill>
            </a:endParaRPr>
          </a:p>
        </p:txBody>
      </p:sp>
      <p:sp>
        <p:nvSpPr>
          <p:cNvPr id="152" name="Google Shape;152;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lv" sz="2000">
                <a:solidFill>
                  <a:srgbClr val="4A86E8"/>
                </a:solidFill>
              </a:rPr>
              <a:t>Ikvienam no mums gan personīgai, gan profesionālai izaugsmei ceļā uz saviem mērķiem ir būtiski pastāvīgi saņemt atgriezenisko saiti. Dažkārt tā ir patīkama uzslava, bet citreiz – ne tik patīkama kritika.</a:t>
            </a:r>
            <a:endParaRPr sz="2000">
              <a:solidFill>
                <a:srgbClr val="4A86E8"/>
              </a:solidFill>
            </a:endParaRPr>
          </a:p>
          <a:p>
            <a:pPr marL="0" lvl="0" indent="0" algn="l" rtl="0">
              <a:spcBef>
                <a:spcPts val="1200"/>
              </a:spcBef>
              <a:spcAft>
                <a:spcPts val="1200"/>
              </a:spcAft>
              <a:buNone/>
            </a:pPr>
            <a:r>
              <a:rPr lang="lv" sz="2000">
                <a:solidFill>
                  <a:srgbClr val="4A86E8"/>
                </a:solidFill>
              </a:rPr>
              <a:t>Atgriezeniskā saite arī </a:t>
            </a:r>
            <a:r>
              <a:rPr lang="lv" sz="2000" u="sng">
                <a:solidFill>
                  <a:srgbClr val="4A86E8"/>
                </a:solidFill>
              </a:rPr>
              <a:t>palīdz pilnveidoties</a:t>
            </a:r>
            <a:r>
              <a:rPr lang="lv" sz="2000">
                <a:solidFill>
                  <a:srgbClr val="4A86E8"/>
                </a:solidFill>
              </a:rPr>
              <a:t>, pamatīgāk iedziļinoties un labāk saprotot likumsakarības. </a:t>
            </a:r>
            <a:endParaRPr sz="2000">
              <a:solidFill>
                <a:srgbClr val="4A86E8"/>
              </a:solidFill>
            </a:endParaRPr>
          </a:p>
        </p:txBody>
      </p:sp>
      <p:sp>
        <p:nvSpPr>
          <p:cNvPr id="153" name="Google Shape;153;p25"/>
          <p:cNvSpPr txBox="1"/>
          <p:nvPr/>
        </p:nvSpPr>
        <p:spPr>
          <a:xfrm>
            <a:off x="3072000" y="4768475"/>
            <a:ext cx="3000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https://edurio.com/resursi/edurio_rokasgramata.pdf</a:t>
            </a:r>
            <a:endParaRPr sz="900">
              <a:solidFill>
                <a:srgbClr val="B7B7B7"/>
              </a:solidFill>
            </a:endParaRPr>
          </a:p>
        </p:txBody>
      </p:sp>
      <p:sp>
        <p:nvSpPr>
          <p:cNvPr id="154" name="Google Shape;154;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13</a:t>
            </a:fld>
            <a:endParaRPr/>
          </a:p>
        </p:txBody>
      </p:sp>
      <p:pic>
        <p:nvPicPr>
          <p:cNvPr id="155" name="Google Shape;155;p25"/>
          <p:cNvPicPr preferRelativeResize="0"/>
          <p:nvPr/>
        </p:nvPicPr>
        <p:blipFill>
          <a:blip r:embed="rId3">
            <a:alphaModFix/>
          </a:blip>
          <a:stretch>
            <a:fillRect/>
          </a:stretch>
        </p:blipFill>
        <p:spPr>
          <a:xfrm>
            <a:off x="3902850" y="3012456"/>
            <a:ext cx="4369603" cy="18284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59"/>
        <p:cNvGrpSpPr/>
        <p:nvPr/>
      </p:nvGrpSpPr>
      <p:grpSpPr>
        <a:xfrm>
          <a:off x="0" y="0"/>
          <a:ext cx="0" cy="0"/>
          <a:chOff x="0" y="0"/>
          <a:chExt cx="0" cy="0"/>
        </a:xfrm>
      </p:grpSpPr>
      <p:sp>
        <p:nvSpPr>
          <p:cNvPr id="160" name="Google Shape;160;p26"/>
          <p:cNvSpPr txBox="1">
            <a:spLocks noGrp="1"/>
          </p:cNvSpPr>
          <p:nvPr>
            <p:ph type="body" idx="1"/>
          </p:nvPr>
        </p:nvSpPr>
        <p:spPr>
          <a:xfrm>
            <a:off x="311700" y="1152475"/>
            <a:ext cx="8520600" cy="1708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lv" sz="2000">
                <a:solidFill>
                  <a:srgbClr val="4A86E8"/>
                </a:solidFill>
              </a:rPr>
              <a:t>Mērķtiecīgi izmantojot iegūto informāciju, </a:t>
            </a:r>
            <a:r>
              <a:rPr lang="lv" sz="2000" u="sng">
                <a:solidFill>
                  <a:srgbClr val="4A86E8"/>
                </a:solidFill>
              </a:rPr>
              <a:t>atgriezeniskā saite palīdz mums labāk saprast, cik lielā mērā mūsu pašu priekšstati par sevi vai paveikto sakrīt ar citu iesaistīto cilvēku redzējumu un kas darāms tālāk</a:t>
            </a:r>
            <a:r>
              <a:rPr lang="lv" sz="2000">
                <a:solidFill>
                  <a:srgbClr val="4A86E8"/>
                </a:solidFill>
              </a:rPr>
              <a:t>. </a:t>
            </a:r>
            <a:endParaRPr sz="2000">
              <a:solidFill>
                <a:srgbClr val="4A86E8"/>
              </a:solidFill>
            </a:endParaRPr>
          </a:p>
          <a:p>
            <a:pPr marL="0" lvl="0" indent="0" algn="l" rtl="0">
              <a:spcBef>
                <a:spcPts val="1200"/>
              </a:spcBef>
              <a:spcAft>
                <a:spcPts val="1200"/>
              </a:spcAft>
              <a:buNone/>
            </a:pPr>
            <a:endParaRPr sz="2000"/>
          </a:p>
        </p:txBody>
      </p:sp>
      <p:sp>
        <p:nvSpPr>
          <p:cNvPr id="161" name="Google Shape;16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14</a:t>
            </a:fld>
            <a:endParaRPr/>
          </a:p>
        </p:txBody>
      </p:sp>
      <p:sp>
        <p:nvSpPr>
          <p:cNvPr id="162" name="Google Shape;162;p26"/>
          <p:cNvSpPr txBox="1">
            <a:spLocks noGrp="1"/>
          </p:cNvSpPr>
          <p:nvPr>
            <p:ph type="title"/>
          </p:nvPr>
        </p:nvSpPr>
        <p:spPr>
          <a:xfrm>
            <a:off x="311700" y="3164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4A86E8"/>
                </a:solidFill>
              </a:rPr>
              <a:t>Atgriezeniskās saites veidošana</a:t>
            </a:r>
            <a:endParaRPr b="1">
              <a:solidFill>
                <a:srgbClr val="4A86E8"/>
              </a:solidFill>
            </a:endParaRPr>
          </a:p>
        </p:txBody>
      </p:sp>
      <p:pic>
        <p:nvPicPr>
          <p:cNvPr id="163" name="Google Shape;163;p26"/>
          <p:cNvPicPr preferRelativeResize="0"/>
          <p:nvPr/>
        </p:nvPicPr>
        <p:blipFill>
          <a:blip r:embed="rId3">
            <a:alphaModFix/>
          </a:blip>
          <a:stretch>
            <a:fillRect/>
          </a:stretch>
        </p:blipFill>
        <p:spPr>
          <a:xfrm>
            <a:off x="2730113" y="2322225"/>
            <a:ext cx="3683774" cy="2446250"/>
          </a:xfrm>
          <a:prstGeom prst="rect">
            <a:avLst/>
          </a:prstGeom>
          <a:noFill/>
          <a:ln>
            <a:noFill/>
          </a:ln>
        </p:spPr>
      </p:pic>
      <p:sp>
        <p:nvSpPr>
          <p:cNvPr id="164" name="Google Shape;164;p26"/>
          <p:cNvSpPr txBox="1"/>
          <p:nvPr/>
        </p:nvSpPr>
        <p:spPr>
          <a:xfrm>
            <a:off x="3072000" y="4768475"/>
            <a:ext cx="3000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https://edurio.com/resursi/edurio_rokasgramata.pdf</a:t>
            </a:r>
            <a:endParaRPr sz="900">
              <a:solidFill>
                <a:srgbClr val="B7B7B7"/>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lv" b="1">
                <a:solidFill>
                  <a:srgbClr val="4A86E8"/>
                </a:solidFill>
              </a:rPr>
              <a:t>Atgriezeniskās saites veidošana</a:t>
            </a:r>
            <a:endParaRPr/>
          </a:p>
        </p:txBody>
      </p:sp>
      <p:sp>
        <p:nvSpPr>
          <p:cNvPr id="170" name="Google Shape;170;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lv" sz="2000">
                <a:solidFill>
                  <a:srgbClr val="4A86E8"/>
                </a:solidFill>
              </a:rPr>
              <a:t>Mūsu pieredze neapšaubāmi palīdz pieņemt lēmumus. Tomēr tā var būt arī maldinoša, jo situācijas, kuras šķietami izskatās līdzīgas, var tomēr būt gana atšķirīgas un to risināšanai var nederēt iepriekš izmantotās pieejas. </a:t>
            </a:r>
            <a:endParaRPr sz="2000">
              <a:solidFill>
                <a:srgbClr val="4A86E8"/>
              </a:solidFill>
            </a:endParaRPr>
          </a:p>
          <a:p>
            <a:pPr marL="0" lvl="0" indent="0" algn="l" rtl="0">
              <a:spcBef>
                <a:spcPts val="1200"/>
              </a:spcBef>
              <a:spcAft>
                <a:spcPts val="1200"/>
              </a:spcAft>
              <a:buNone/>
            </a:pPr>
            <a:r>
              <a:rPr lang="lv" sz="2000">
                <a:solidFill>
                  <a:srgbClr val="4A86E8"/>
                </a:solidFill>
              </a:rPr>
              <a:t>Tādēļ pēc iespējas labāka situācijas izpratne, kas balstīta nevis pieņēmumos un tikai pagātnes pieredzē, bet arī attiecīgā brīža realitātē, palīdz mums pieņemt labākus lēmumus.</a:t>
            </a:r>
            <a:endParaRPr sz="2000">
              <a:solidFill>
                <a:srgbClr val="4A86E8"/>
              </a:solidFill>
            </a:endParaRPr>
          </a:p>
        </p:txBody>
      </p:sp>
      <p:sp>
        <p:nvSpPr>
          <p:cNvPr id="171" name="Google Shape;171;p27"/>
          <p:cNvSpPr txBox="1"/>
          <p:nvPr/>
        </p:nvSpPr>
        <p:spPr>
          <a:xfrm>
            <a:off x="3072000" y="4768475"/>
            <a:ext cx="3000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https://edurio.com/resursi/edurio_rokasgramata.pdf</a:t>
            </a:r>
            <a:endParaRPr sz="900">
              <a:solidFill>
                <a:srgbClr val="B7B7B7"/>
              </a:solidFill>
            </a:endParaRPr>
          </a:p>
        </p:txBody>
      </p:sp>
      <p:sp>
        <p:nvSpPr>
          <p:cNvPr id="172" name="Google Shape;172;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4A86E8"/>
                </a:solidFill>
              </a:rPr>
              <a:t>Kā izprast un pielietot atgriezeniskās saites modeli?</a:t>
            </a:r>
            <a:endParaRPr b="1">
              <a:solidFill>
                <a:srgbClr val="4A86E8"/>
              </a:solidFill>
            </a:endParaRPr>
          </a:p>
        </p:txBody>
      </p:sp>
      <p:sp>
        <p:nvSpPr>
          <p:cNvPr id="178" name="Google Shape;178;p28"/>
          <p:cNvSpPr txBox="1">
            <a:spLocks noGrp="1"/>
          </p:cNvSpPr>
          <p:nvPr>
            <p:ph type="body" idx="1"/>
          </p:nvPr>
        </p:nvSpPr>
        <p:spPr>
          <a:xfrm>
            <a:off x="311700" y="1152475"/>
            <a:ext cx="51318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4A86E8"/>
              </a:buClr>
              <a:buSzPts val="2000"/>
              <a:buChar char="●"/>
            </a:pPr>
            <a:r>
              <a:rPr lang="lv" sz="2000">
                <a:solidFill>
                  <a:srgbClr val="4A86E8"/>
                </a:solidFill>
              </a:rPr>
              <a:t>Pie dažādām sajūtām pievērsiet uzmanību savam ķermenim - sirdsdarbībai, elpošanai, plecu novietojumam, sakodienam, u.c.</a:t>
            </a:r>
            <a:endParaRPr sz="2000">
              <a:solidFill>
                <a:srgbClr val="4A86E8"/>
              </a:solidFill>
            </a:endParaRPr>
          </a:p>
          <a:p>
            <a:pPr marL="457200" lvl="0" indent="-355600" algn="l" rtl="0">
              <a:spcBef>
                <a:spcPts val="0"/>
              </a:spcBef>
              <a:spcAft>
                <a:spcPts val="0"/>
              </a:spcAft>
              <a:buClr>
                <a:srgbClr val="4A86E8"/>
              </a:buClr>
              <a:buSzPts val="2000"/>
              <a:buChar char="●"/>
            </a:pPr>
            <a:r>
              <a:rPr lang="lv" sz="2000">
                <a:solidFill>
                  <a:srgbClr val="4A86E8"/>
                </a:solidFill>
              </a:rPr>
              <a:t>Iemācieties sajust, kas notiek ar Jūsu ķermeni pie dažādām sajūtām un nākošajā reizē kontrolējiet tās</a:t>
            </a:r>
            <a:endParaRPr sz="2000">
              <a:solidFill>
                <a:srgbClr val="4A86E8"/>
              </a:solidFill>
            </a:endParaRPr>
          </a:p>
        </p:txBody>
      </p:sp>
      <p:pic>
        <p:nvPicPr>
          <p:cNvPr id="179" name="Google Shape;179;p28"/>
          <p:cNvPicPr preferRelativeResize="0"/>
          <p:nvPr/>
        </p:nvPicPr>
        <p:blipFill>
          <a:blip r:embed="rId3">
            <a:alphaModFix/>
          </a:blip>
          <a:stretch>
            <a:fillRect/>
          </a:stretch>
        </p:blipFill>
        <p:spPr>
          <a:xfrm>
            <a:off x="5443500" y="1391200"/>
            <a:ext cx="3548100" cy="2361099"/>
          </a:xfrm>
          <a:prstGeom prst="rect">
            <a:avLst/>
          </a:prstGeom>
          <a:noFill/>
          <a:ln>
            <a:noFill/>
          </a:ln>
        </p:spPr>
      </p:pic>
      <p:sp>
        <p:nvSpPr>
          <p:cNvPr id="180" name="Google Shape;18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184"/>
        <p:cNvGrpSpPr/>
        <p:nvPr/>
      </p:nvGrpSpPr>
      <p:grpSpPr>
        <a:xfrm>
          <a:off x="0" y="0"/>
          <a:ext cx="0" cy="0"/>
          <a:chOff x="0" y="0"/>
          <a:chExt cx="0" cy="0"/>
        </a:xfrm>
      </p:grpSpPr>
      <p:sp>
        <p:nvSpPr>
          <p:cNvPr id="185" name="Google Shape;185;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783F04"/>
                </a:solidFill>
              </a:rPr>
              <a:t>Progresīvā relaksācija</a:t>
            </a:r>
            <a:endParaRPr b="1">
              <a:solidFill>
                <a:srgbClr val="783F04"/>
              </a:solidFill>
            </a:endParaRPr>
          </a:p>
        </p:txBody>
      </p:sp>
      <p:sp>
        <p:nvSpPr>
          <p:cNvPr id="186" name="Google Shape;186;p29"/>
          <p:cNvSpPr txBox="1">
            <a:spLocks noGrp="1"/>
          </p:cNvSpPr>
          <p:nvPr>
            <p:ph type="body" idx="1"/>
          </p:nvPr>
        </p:nvSpPr>
        <p:spPr>
          <a:xfrm>
            <a:off x="311700" y="1152475"/>
            <a:ext cx="8520600" cy="1708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lv" sz="2000">
                <a:solidFill>
                  <a:srgbClr val="783F04"/>
                </a:solidFill>
                <a:highlight>
                  <a:srgbClr val="FCE5CD"/>
                </a:highlight>
              </a:rPr>
              <a:t>Viena no efektīvākajām relaksācijas metodēm ir </a:t>
            </a:r>
            <a:r>
              <a:rPr lang="lv" sz="2000" b="1">
                <a:solidFill>
                  <a:srgbClr val="783F04"/>
                </a:solidFill>
                <a:highlight>
                  <a:srgbClr val="FCE5CD"/>
                </a:highlight>
              </a:rPr>
              <a:t>progresīvā jeb pakāpeniskā muskuļu relaksācija</a:t>
            </a:r>
            <a:r>
              <a:rPr lang="lv" sz="2000">
                <a:solidFill>
                  <a:srgbClr val="783F04"/>
                </a:solidFill>
                <a:highlight>
                  <a:srgbClr val="FCE5CD"/>
                </a:highlight>
              </a:rPr>
              <a:t>. Tā samazina sasprindzinājumu un, līdz ar to, arī trauksmi.Tiek atslābināti ne tikai muskuļi, bet arī nomierināts prāts. </a:t>
            </a:r>
            <a:endParaRPr sz="2000">
              <a:solidFill>
                <a:srgbClr val="783F04"/>
              </a:solidFill>
              <a:highlight>
                <a:srgbClr val="FCE5CD"/>
              </a:highlight>
            </a:endParaRPr>
          </a:p>
        </p:txBody>
      </p:sp>
      <p:pic>
        <p:nvPicPr>
          <p:cNvPr id="187" name="Google Shape;187;p29"/>
          <p:cNvPicPr preferRelativeResize="0"/>
          <p:nvPr/>
        </p:nvPicPr>
        <p:blipFill>
          <a:blip r:embed="rId3">
            <a:alphaModFix/>
          </a:blip>
          <a:stretch>
            <a:fillRect/>
          </a:stretch>
        </p:blipFill>
        <p:spPr>
          <a:xfrm>
            <a:off x="1270925" y="2625575"/>
            <a:ext cx="6602150" cy="2145025"/>
          </a:xfrm>
          <a:prstGeom prst="rect">
            <a:avLst/>
          </a:prstGeom>
          <a:noFill/>
          <a:ln>
            <a:noFill/>
          </a:ln>
        </p:spPr>
      </p:pic>
      <p:sp>
        <p:nvSpPr>
          <p:cNvPr id="188" name="Google Shape;188;p29"/>
          <p:cNvSpPr txBox="1"/>
          <p:nvPr/>
        </p:nvSpPr>
        <p:spPr>
          <a:xfrm>
            <a:off x="2064600" y="4820400"/>
            <a:ext cx="5014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http://www.lailasprakse.lv/kognitivi-biheiviorala-terapija/progresiva-muskulu-relaksacija</a:t>
            </a:r>
            <a:endParaRPr sz="900">
              <a:solidFill>
                <a:srgbClr val="B7B7B7"/>
              </a:solidFill>
            </a:endParaRPr>
          </a:p>
        </p:txBody>
      </p:sp>
      <p:sp>
        <p:nvSpPr>
          <p:cNvPr id="189" name="Google Shape;189;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193"/>
        <p:cNvGrpSpPr/>
        <p:nvPr/>
      </p:nvGrpSpPr>
      <p:grpSpPr>
        <a:xfrm>
          <a:off x="0" y="0"/>
          <a:ext cx="0" cy="0"/>
          <a:chOff x="0" y="0"/>
          <a:chExt cx="0" cy="0"/>
        </a:xfrm>
      </p:grpSpPr>
      <p:sp>
        <p:nvSpPr>
          <p:cNvPr id="194" name="Google Shape;194;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783F04"/>
                </a:solidFill>
              </a:rPr>
              <a:t>Progresīvā relaksācija</a:t>
            </a:r>
            <a:endParaRPr b="1">
              <a:solidFill>
                <a:srgbClr val="783F04"/>
              </a:solidFill>
            </a:endParaRPr>
          </a:p>
        </p:txBody>
      </p:sp>
      <p:sp>
        <p:nvSpPr>
          <p:cNvPr id="195" name="Google Shape;195;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Clr>
                <a:schemeClr val="dk1"/>
              </a:buClr>
              <a:buSzPts val="1100"/>
              <a:buFont typeface="Arial"/>
              <a:buNone/>
            </a:pPr>
            <a:r>
              <a:rPr lang="lv" sz="2000">
                <a:solidFill>
                  <a:srgbClr val="783F04"/>
                </a:solidFill>
                <a:highlight>
                  <a:srgbClr val="FCE5CD"/>
                </a:highlight>
              </a:rPr>
              <a:t>Kopā vingrinājums jāaizņem aptuveni 20-30 minūtes, praktizējot diendienā - mazāku laiku.</a:t>
            </a:r>
            <a:endParaRPr sz="2000">
              <a:solidFill>
                <a:srgbClr val="783F04"/>
              </a:solidFill>
              <a:highlight>
                <a:srgbClr val="FCE5CD"/>
              </a:highlight>
            </a:endParaRPr>
          </a:p>
          <a:p>
            <a:pPr marL="0" lvl="0" indent="0" algn="l" rtl="0">
              <a:spcBef>
                <a:spcPts val="0"/>
              </a:spcBef>
              <a:spcAft>
                <a:spcPts val="0"/>
              </a:spcAft>
              <a:buClr>
                <a:schemeClr val="dk1"/>
              </a:buClr>
              <a:buSzPts val="1100"/>
              <a:buFont typeface="Arial"/>
              <a:buNone/>
            </a:pPr>
            <a:r>
              <a:rPr lang="lv" sz="2000">
                <a:solidFill>
                  <a:srgbClr val="783F04"/>
                </a:solidFill>
                <a:highlight>
                  <a:srgbClr val="FCE5CD"/>
                </a:highlight>
              </a:rPr>
              <a:t> </a:t>
            </a:r>
            <a:endParaRPr sz="2000">
              <a:solidFill>
                <a:srgbClr val="783F04"/>
              </a:solidFill>
              <a:highlight>
                <a:srgbClr val="FCE5CD"/>
              </a:highlight>
            </a:endParaRPr>
          </a:p>
          <a:p>
            <a:pPr marL="0" lvl="0" indent="0" algn="l" rtl="0">
              <a:spcBef>
                <a:spcPts val="0"/>
              </a:spcBef>
              <a:spcAft>
                <a:spcPts val="0"/>
              </a:spcAft>
              <a:buClr>
                <a:schemeClr val="dk1"/>
              </a:buClr>
              <a:buSzPts val="1100"/>
              <a:buFont typeface="Arial"/>
              <a:buNone/>
            </a:pPr>
            <a:r>
              <a:rPr lang="lv" sz="2000">
                <a:solidFill>
                  <a:srgbClr val="783F04"/>
                </a:solidFill>
                <a:highlight>
                  <a:srgbClr val="FCE5CD"/>
                </a:highlight>
              </a:rPr>
              <a:t>Pēc 2 nedēļu praktizēšanas var veikt saīsināto progresīvās muskuļu relaksācijas formu. Tad tiek sasprindzinātas un relaksētas sekojošas muskuļu grupas: rokas, seja un kakls, krūškurvis un vēders, kājas. </a:t>
            </a:r>
            <a:endParaRPr sz="2000">
              <a:solidFill>
                <a:srgbClr val="783F04"/>
              </a:solidFill>
              <a:highlight>
                <a:srgbClr val="FCE5CD"/>
              </a:highlight>
            </a:endParaRPr>
          </a:p>
          <a:p>
            <a:pPr marL="0" lvl="0" indent="0" algn="l" rtl="0">
              <a:spcBef>
                <a:spcPts val="0"/>
              </a:spcBef>
              <a:spcAft>
                <a:spcPts val="0"/>
              </a:spcAft>
              <a:buClr>
                <a:schemeClr val="dk1"/>
              </a:buClr>
              <a:buSzPts val="1100"/>
              <a:buFont typeface="Arial"/>
              <a:buNone/>
            </a:pPr>
            <a:endParaRPr sz="2000">
              <a:solidFill>
                <a:srgbClr val="783F04"/>
              </a:solidFill>
              <a:highlight>
                <a:srgbClr val="FCE5CD"/>
              </a:highlight>
            </a:endParaRPr>
          </a:p>
          <a:p>
            <a:pPr marL="0" lvl="0" indent="0" algn="l" rtl="0">
              <a:spcBef>
                <a:spcPts val="0"/>
              </a:spcBef>
              <a:spcAft>
                <a:spcPts val="0"/>
              </a:spcAft>
              <a:buClr>
                <a:schemeClr val="dk1"/>
              </a:buClr>
              <a:buSzPts val="1100"/>
              <a:buFont typeface="Arial"/>
              <a:buNone/>
            </a:pPr>
            <a:r>
              <a:rPr lang="lv" sz="2000" b="1">
                <a:solidFill>
                  <a:srgbClr val="783F04"/>
                </a:solidFill>
                <a:highlight>
                  <a:srgbClr val="FCE5CD"/>
                </a:highlight>
              </a:rPr>
              <a:t>Atcerieties! Praktizē muskuļu relaksāciju katru dienu, neatkarīgi no tā, vai izjūti vai neizjūti trauksmi. Tā iegūsi noturīgas un efektīvas prasmes, lai mazinātu trauksmi vai pat neļautu tai attīstīties.</a:t>
            </a:r>
            <a:r>
              <a:rPr lang="lv" sz="2000">
                <a:solidFill>
                  <a:srgbClr val="783F04"/>
                </a:solidFill>
                <a:highlight>
                  <a:srgbClr val="FCE5CD"/>
                </a:highlight>
              </a:rPr>
              <a:t> </a:t>
            </a:r>
            <a:endParaRPr sz="2000">
              <a:solidFill>
                <a:srgbClr val="783F04"/>
              </a:solidFill>
              <a:highlight>
                <a:srgbClr val="FCE5CD"/>
              </a:highlight>
            </a:endParaRPr>
          </a:p>
          <a:p>
            <a:pPr marL="0" lvl="0" indent="0" algn="l" rtl="0">
              <a:spcBef>
                <a:spcPts val="0"/>
              </a:spcBef>
              <a:spcAft>
                <a:spcPts val="1200"/>
              </a:spcAft>
              <a:buNone/>
            </a:pPr>
            <a:endParaRPr/>
          </a:p>
        </p:txBody>
      </p:sp>
      <p:sp>
        <p:nvSpPr>
          <p:cNvPr id="196" name="Google Shape;196;p30"/>
          <p:cNvSpPr txBox="1"/>
          <p:nvPr/>
        </p:nvSpPr>
        <p:spPr>
          <a:xfrm>
            <a:off x="2064600" y="4820400"/>
            <a:ext cx="5014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http://www.lailasprakse.lv/kognitivi-biheiviorala-terapija/progresiva-muskulu-relaksacija</a:t>
            </a:r>
            <a:endParaRPr sz="900">
              <a:solidFill>
                <a:srgbClr val="B7B7B7"/>
              </a:solidFill>
            </a:endParaRPr>
          </a:p>
        </p:txBody>
      </p:sp>
      <p:sp>
        <p:nvSpPr>
          <p:cNvPr id="197" name="Google Shape;19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E5CD"/>
        </a:solidFill>
        <a:effectLst/>
      </p:bgPr>
    </p:bg>
    <p:spTree>
      <p:nvGrpSpPr>
        <p:cNvPr id="1" name="Shape 201"/>
        <p:cNvGrpSpPr/>
        <p:nvPr/>
      </p:nvGrpSpPr>
      <p:grpSpPr>
        <a:xfrm>
          <a:off x="0" y="0"/>
          <a:ext cx="0" cy="0"/>
          <a:chOff x="0" y="0"/>
          <a:chExt cx="0" cy="0"/>
        </a:xfrm>
      </p:grpSpPr>
      <p:sp>
        <p:nvSpPr>
          <p:cNvPr id="202" name="Google Shape;20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783F04"/>
                </a:solidFill>
              </a:rPr>
              <a:t>Progresīvās relaksācijas veikšanas ieteikumi</a:t>
            </a:r>
            <a:endParaRPr b="1">
              <a:solidFill>
                <a:srgbClr val="783F04"/>
              </a:solidFill>
            </a:endParaRPr>
          </a:p>
        </p:txBody>
      </p:sp>
      <p:sp>
        <p:nvSpPr>
          <p:cNvPr id="203" name="Google Shape;203;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32500" lnSpcReduction="10000"/>
          </a:bodyPr>
          <a:lstStyle/>
          <a:p>
            <a:pPr marL="977900" lvl="0" indent="-315277" algn="l" rtl="0">
              <a:spcBef>
                <a:spcPts val="300"/>
              </a:spcBef>
              <a:spcAft>
                <a:spcPts val="0"/>
              </a:spcAft>
              <a:buClr>
                <a:srgbClr val="783F04"/>
              </a:buClr>
              <a:buSzPct val="100000"/>
              <a:buAutoNum type="arabicPeriod"/>
            </a:pPr>
            <a:r>
              <a:rPr lang="lv" sz="4200">
                <a:solidFill>
                  <a:srgbClr val="783F04"/>
                </a:solidFill>
              </a:rPr>
              <a:t>Praktizē relaksācijas vingrinājumus katru dienu. Ja trauksmes traucējuma simptomi ir izteikti, veic vingrinājumus vairākas reizes dienā.</a:t>
            </a:r>
            <a:endParaRPr sz="4200">
              <a:solidFill>
                <a:srgbClr val="783F04"/>
              </a:solidFill>
            </a:endParaRPr>
          </a:p>
          <a:p>
            <a:pPr marL="977900" lvl="0" indent="-315277" algn="l" rtl="0">
              <a:spcBef>
                <a:spcPts val="0"/>
              </a:spcBef>
              <a:spcAft>
                <a:spcPts val="0"/>
              </a:spcAft>
              <a:buClr>
                <a:srgbClr val="783F04"/>
              </a:buClr>
              <a:buSzPct val="100000"/>
              <a:buAutoNum type="arabicPeriod"/>
            </a:pPr>
            <a:r>
              <a:rPr lang="lv" sz="4200">
                <a:solidFill>
                  <a:srgbClr val="783F04"/>
                </a:solidFill>
                <a:highlight>
                  <a:srgbClr val="FCE5CD"/>
                </a:highlight>
              </a:rPr>
              <a:t>Atrodi mierīgu un relaksācijai piemērotu vietu.</a:t>
            </a:r>
            <a:endParaRPr sz="4200">
              <a:solidFill>
                <a:srgbClr val="783F04"/>
              </a:solidFill>
              <a:highlight>
                <a:srgbClr val="FCE5CD"/>
              </a:highlight>
            </a:endParaRPr>
          </a:p>
          <a:p>
            <a:pPr marL="977900" lvl="0" indent="-315277" algn="l" rtl="0">
              <a:spcBef>
                <a:spcPts val="0"/>
              </a:spcBef>
              <a:spcAft>
                <a:spcPts val="0"/>
              </a:spcAft>
              <a:buClr>
                <a:srgbClr val="783F04"/>
              </a:buClr>
              <a:buSzPct val="100000"/>
              <a:buAutoNum type="arabicPeriod"/>
            </a:pPr>
            <a:r>
              <a:rPr lang="lv" sz="4200">
                <a:solidFill>
                  <a:srgbClr val="783F04"/>
                </a:solidFill>
                <a:highlight>
                  <a:srgbClr val="FCE5CD"/>
                </a:highlight>
              </a:rPr>
              <a:t>Sasprindzinot konkrēto muskuļu grupu, dari to enerģiski, bet bez piepūles no 7 līdz 10 sekundēm. Ieteicams skaļi vai domās lēnu skaitīt līdzi.</a:t>
            </a:r>
            <a:endParaRPr sz="4200">
              <a:solidFill>
                <a:srgbClr val="783F04"/>
              </a:solidFill>
              <a:highlight>
                <a:srgbClr val="FCE5CD"/>
              </a:highlight>
            </a:endParaRPr>
          </a:p>
          <a:p>
            <a:pPr marL="977900" lvl="0" indent="-315277" algn="l" rtl="0">
              <a:spcBef>
                <a:spcPts val="0"/>
              </a:spcBef>
              <a:spcAft>
                <a:spcPts val="0"/>
              </a:spcAft>
              <a:buClr>
                <a:srgbClr val="783F04"/>
              </a:buClr>
              <a:buSzPct val="100000"/>
              <a:buAutoNum type="arabicPeriod"/>
            </a:pPr>
            <a:r>
              <a:rPr lang="lv" sz="4200">
                <a:solidFill>
                  <a:srgbClr val="783F04"/>
                </a:solidFill>
                <a:highlight>
                  <a:srgbClr val="FCE5CD"/>
                </a:highlight>
              </a:rPr>
              <a:t>Koncentrējies uz sasprindzinājumu katrā muskuļu grupā. Vari arī vizualizēt šo saspringumu (kā savilkts mezgls, kā kāda koncentrēta krāsa...).</a:t>
            </a:r>
            <a:endParaRPr sz="4200">
              <a:solidFill>
                <a:srgbClr val="783F04"/>
              </a:solidFill>
              <a:highlight>
                <a:srgbClr val="FCE5CD"/>
              </a:highlight>
            </a:endParaRPr>
          </a:p>
          <a:p>
            <a:pPr marL="977900" lvl="0" indent="-315277" algn="l" rtl="0">
              <a:spcBef>
                <a:spcPts val="0"/>
              </a:spcBef>
              <a:spcAft>
                <a:spcPts val="0"/>
              </a:spcAft>
              <a:buClr>
                <a:srgbClr val="783F04"/>
              </a:buClr>
              <a:buSzPct val="100000"/>
              <a:buAutoNum type="arabicPeriod"/>
            </a:pPr>
            <a:r>
              <a:rPr lang="lv" sz="4200">
                <a:solidFill>
                  <a:srgbClr val="783F04"/>
                </a:solidFill>
                <a:highlight>
                  <a:srgbClr val="FCE5CD"/>
                </a:highlight>
              </a:rPr>
              <a:t> Pēc 7-10 sekunžu sasprindzinājuma uzsvērti atbrīvojies. Drīkst izpurināt sasprindzināto locekli, kavēties atslābinājuma sajūtās. Kopumā atslābināšanās ir ilgstošāka, nekā sasprindinājums - aptuveni 15- 20 sekundes. Arī var izmantot vizualizāciju (mezgls atsienas, krāsa mainās...).</a:t>
            </a:r>
            <a:endParaRPr sz="4200">
              <a:solidFill>
                <a:srgbClr val="783F04"/>
              </a:solidFill>
              <a:highlight>
                <a:srgbClr val="FCE5CD"/>
              </a:highlight>
            </a:endParaRPr>
          </a:p>
          <a:p>
            <a:pPr marL="977900" lvl="0" indent="-315277" algn="l" rtl="0">
              <a:spcBef>
                <a:spcPts val="0"/>
              </a:spcBef>
              <a:spcAft>
                <a:spcPts val="0"/>
              </a:spcAft>
              <a:buClr>
                <a:srgbClr val="783F04"/>
              </a:buClr>
              <a:buSzPct val="100000"/>
              <a:buAutoNum type="arabicPeriod"/>
            </a:pPr>
            <a:r>
              <a:rPr lang="lv" sz="4200">
                <a:solidFill>
                  <a:srgbClr val="783F04"/>
                </a:solidFill>
                <a:highlight>
                  <a:srgbClr val="FCE5CD"/>
                </a:highlight>
              </a:rPr>
              <a:t>Strādājot ar konkrēto muskuļu grupu, pārējais ķermenis paliek sasprindzis.</a:t>
            </a:r>
            <a:endParaRPr sz="4200">
              <a:solidFill>
                <a:srgbClr val="783F04"/>
              </a:solidFill>
              <a:highlight>
                <a:srgbClr val="FCE5CD"/>
              </a:highlight>
            </a:endParaRPr>
          </a:p>
          <a:p>
            <a:pPr marL="977900" lvl="0" indent="-315277" algn="l" rtl="0">
              <a:spcBef>
                <a:spcPts val="0"/>
              </a:spcBef>
              <a:spcAft>
                <a:spcPts val="0"/>
              </a:spcAft>
              <a:buClr>
                <a:srgbClr val="783F04"/>
              </a:buClr>
              <a:buSzPct val="100000"/>
              <a:buAutoNum type="arabicPeriod"/>
            </a:pPr>
            <a:r>
              <a:rPr lang="lv" sz="4200">
                <a:solidFill>
                  <a:srgbClr val="783F04"/>
                </a:solidFill>
                <a:highlight>
                  <a:srgbClr val="FCE5CD"/>
                </a:highlight>
              </a:rPr>
              <a:t> Sasprindzini un atbrīvo katru muskuļu grupu vienu reizi, bet, ja kāda ir pārāk saspringusi, tad to var sasprindzināt un atbrīvot divas, trīs reizes, starp katru ciklu saglabājot 20 sekunžu atstarpi.</a:t>
            </a:r>
            <a:endParaRPr sz="4200">
              <a:solidFill>
                <a:srgbClr val="783F04"/>
              </a:solidFill>
              <a:highlight>
                <a:srgbClr val="FCE5CD"/>
              </a:highlight>
            </a:endParaRPr>
          </a:p>
          <a:p>
            <a:pPr marL="0" lvl="0" indent="0" algn="l" rtl="0">
              <a:lnSpc>
                <a:spcPct val="170971"/>
              </a:lnSpc>
              <a:spcBef>
                <a:spcPts val="300"/>
              </a:spcBef>
              <a:spcAft>
                <a:spcPts val="0"/>
              </a:spcAft>
              <a:buClr>
                <a:schemeClr val="dk1"/>
              </a:buClr>
              <a:buSzPct val="104761"/>
              <a:buFont typeface="Arial"/>
              <a:buNone/>
            </a:pPr>
            <a:endParaRPr sz="1050">
              <a:solidFill>
                <a:schemeClr val="dk1"/>
              </a:solidFill>
            </a:endParaRPr>
          </a:p>
          <a:p>
            <a:pPr marL="0" lvl="0" indent="0" algn="l" rtl="0">
              <a:spcBef>
                <a:spcPts val="0"/>
              </a:spcBef>
              <a:spcAft>
                <a:spcPts val="1200"/>
              </a:spcAft>
              <a:buNone/>
            </a:pPr>
            <a:endParaRPr sz="1050" b="1">
              <a:solidFill>
                <a:schemeClr val="dk1"/>
              </a:solidFill>
              <a:highlight>
                <a:srgbClr val="FFFFFF"/>
              </a:highlight>
            </a:endParaRPr>
          </a:p>
        </p:txBody>
      </p:sp>
      <p:sp>
        <p:nvSpPr>
          <p:cNvPr id="204" name="Google Shape;204;p31"/>
          <p:cNvSpPr txBox="1"/>
          <p:nvPr/>
        </p:nvSpPr>
        <p:spPr>
          <a:xfrm>
            <a:off x="2064600" y="4820400"/>
            <a:ext cx="5014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http://www.lailasprakse.lv/kognitivi-biheiviorala-terapija/progresiva-muskulu-relaksacija</a:t>
            </a:r>
            <a:endParaRPr sz="900">
              <a:solidFill>
                <a:srgbClr val="B7B7B7"/>
              </a:solidFill>
            </a:endParaRPr>
          </a:p>
        </p:txBody>
      </p:sp>
      <p:sp>
        <p:nvSpPr>
          <p:cNvPr id="205" name="Google Shape;20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280975" y="205975"/>
            <a:ext cx="8216501" cy="4628625"/>
          </a:xfrm>
          <a:prstGeom prst="rect">
            <a:avLst/>
          </a:prstGeom>
          <a:noFill/>
          <a:ln>
            <a:noFill/>
          </a:ln>
        </p:spPr>
      </p:pic>
      <p:sp>
        <p:nvSpPr>
          <p:cNvPr id="63" name="Google Shape;63;p14"/>
          <p:cNvSpPr txBox="1"/>
          <p:nvPr/>
        </p:nvSpPr>
        <p:spPr>
          <a:xfrm>
            <a:off x="7833125" y="171450"/>
            <a:ext cx="846600" cy="85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4" name="Google Shape;64;p14"/>
          <p:cNvSpPr/>
          <p:nvPr/>
        </p:nvSpPr>
        <p:spPr>
          <a:xfrm>
            <a:off x="7843850" y="150025"/>
            <a:ext cx="739500" cy="878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7908125" y="4446975"/>
            <a:ext cx="203700" cy="387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09"/>
        <p:cNvGrpSpPr/>
        <p:nvPr/>
      </p:nvGrpSpPr>
      <p:grpSpPr>
        <a:xfrm>
          <a:off x="0" y="0"/>
          <a:ext cx="0" cy="0"/>
          <a:chOff x="0" y="0"/>
          <a:chExt cx="0" cy="0"/>
        </a:xfrm>
      </p:grpSpPr>
      <p:sp>
        <p:nvSpPr>
          <p:cNvPr id="210" name="Google Shape;210;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FF0000"/>
                </a:solidFill>
              </a:rPr>
              <a:t>Vingrošana</a:t>
            </a:r>
            <a:endParaRPr b="1">
              <a:solidFill>
                <a:srgbClr val="FF0000"/>
              </a:solidFill>
            </a:endParaRPr>
          </a:p>
        </p:txBody>
      </p:sp>
      <p:sp>
        <p:nvSpPr>
          <p:cNvPr id="211" name="Google Shape;211;p32"/>
          <p:cNvSpPr txBox="1">
            <a:spLocks noGrp="1"/>
          </p:cNvSpPr>
          <p:nvPr>
            <p:ph type="body" idx="1"/>
          </p:nvPr>
        </p:nvSpPr>
        <p:spPr>
          <a:xfrm>
            <a:off x="311700" y="1152475"/>
            <a:ext cx="8520600" cy="1215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lv" sz="2000" b="1">
                <a:solidFill>
                  <a:srgbClr val="FF0000"/>
                </a:solidFill>
                <a:highlight>
                  <a:srgbClr val="F6B26B"/>
                </a:highlight>
              </a:rPr>
              <a:t>Vingrošana</a:t>
            </a:r>
            <a:r>
              <a:rPr lang="lv" sz="2000">
                <a:solidFill>
                  <a:srgbClr val="FF0000"/>
                </a:solidFill>
                <a:highlight>
                  <a:srgbClr val="F6B26B"/>
                </a:highlight>
              </a:rPr>
              <a:t> ir uzdevumu kopums, kuru izpildīšanai ir nepieciešams fiziskais spēks, lokanība, veiklība, koordinēšanās spējas, balanss un pievilcība. </a:t>
            </a:r>
            <a:endParaRPr sz="2000">
              <a:solidFill>
                <a:srgbClr val="FF0000"/>
              </a:solidFill>
              <a:highlight>
                <a:srgbClr val="F6B26B"/>
              </a:highlight>
            </a:endParaRPr>
          </a:p>
        </p:txBody>
      </p:sp>
      <p:sp>
        <p:nvSpPr>
          <p:cNvPr id="212" name="Google Shape;212;p32"/>
          <p:cNvSpPr txBox="1"/>
          <p:nvPr/>
        </p:nvSpPr>
        <p:spPr>
          <a:xfrm>
            <a:off x="3072000" y="4820400"/>
            <a:ext cx="3000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https://lv.wikipedia.org/wiki/Vingro%C5%A1ana</a:t>
            </a:r>
            <a:endParaRPr sz="900">
              <a:solidFill>
                <a:srgbClr val="B7B7B7"/>
              </a:solidFill>
            </a:endParaRPr>
          </a:p>
        </p:txBody>
      </p:sp>
      <p:pic>
        <p:nvPicPr>
          <p:cNvPr id="213" name="Google Shape;213;p32"/>
          <p:cNvPicPr preferRelativeResize="0"/>
          <p:nvPr/>
        </p:nvPicPr>
        <p:blipFill>
          <a:blip r:embed="rId3">
            <a:alphaModFix/>
          </a:blip>
          <a:stretch>
            <a:fillRect/>
          </a:stretch>
        </p:blipFill>
        <p:spPr>
          <a:xfrm>
            <a:off x="3377800" y="2070400"/>
            <a:ext cx="2258624" cy="2822252"/>
          </a:xfrm>
          <a:prstGeom prst="rect">
            <a:avLst/>
          </a:prstGeom>
          <a:noFill/>
          <a:ln>
            <a:noFill/>
          </a:ln>
        </p:spPr>
      </p:pic>
      <p:sp>
        <p:nvSpPr>
          <p:cNvPr id="214" name="Google Shape;21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18"/>
        <p:cNvGrpSpPr/>
        <p:nvPr/>
      </p:nvGrpSpPr>
      <p:grpSpPr>
        <a:xfrm>
          <a:off x="0" y="0"/>
          <a:ext cx="0" cy="0"/>
          <a:chOff x="0" y="0"/>
          <a:chExt cx="0" cy="0"/>
        </a:xfrm>
      </p:grpSpPr>
      <p:pic>
        <p:nvPicPr>
          <p:cNvPr id="219" name="Google Shape;219;p33"/>
          <p:cNvPicPr preferRelativeResize="0"/>
          <p:nvPr/>
        </p:nvPicPr>
        <p:blipFill rotWithShape="1">
          <a:blip r:embed="rId3">
            <a:alphaModFix/>
          </a:blip>
          <a:srcRect l="29742" t="17889" r="31766" b="43134"/>
          <a:stretch/>
        </p:blipFill>
        <p:spPr>
          <a:xfrm>
            <a:off x="1025700" y="407175"/>
            <a:ext cx="7092600" cy="4039799"/>
          </a:xfrm>
          <a:prstGeom prst="rect">
            <a:avLst/>
          </a:prstGeom>
          <a:noFill/>
          <a:ln>
            <a:noFill/>
          </a:ln>
        </p:spPr>
      </p:pic>
      <p:sp>
        <p:nvSpPr>
          <p:cNvPr id="220" name="Google Shape;22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24"/>
        <p:cNvGrpSpPr/>
        <p:nvPr/>
      </p:nvGrpSpPr>
      <p:grpSpPr>
        <a:xfrm>
          <a:off x="0" y="0"/>
          <a:ext cx="0" cy="0"/>
          <a:chOff x="0" y="0"/>
          <a:chExt cx="0" cy="0"/>
        </a:xfrm>
      </p:grpSpPr>
      <p:pic>
        <p:nvPicPr>
          <p:cNvPr id="225" name="Google Shape;225;p34"/>
          <p:cNvPicPr preferRelativeResize="0"/>
          <p:nvPr/>
        </p:nvPicPr>
        <p:blipFill rotWithShape="1">
          <a:blip r:embed="rId3">
            <a:alphaModFix/>
          </a:blip>
          <a:srcRect l="29492" t="21876" r="31766" b="37596"/>
          <a:stretch/>
        </p:blipFill>
        <p:spPr>
          <a:xfrm>
            <a:off x="792950" y="267900"/>
            <a:ext cx="7661674" cy="4508301"/>
          </a:xfrm>
          <a:prstGeom prst="rect">
            <a:avLst/>
          </a:prstGeom>
          <a:noFill/>
          <a:ln>
            <a:noFill/>
          </a:ln>
        </p:spPr>
      </p:pic>
      <p:sp>
        <p:nvSpPr>
          <p:cNvPr id="226" name="Google Shape;22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30"/>
        <p:cNvGrpSpPr/>
        <p:nvPr/>
      </p:nvGrpSpPr>
      <p:grpSpPr>
        <a:xfrm>
          <a:off x="0" y="0"/>
          <a:ext cx="0" cy="0"/>
          <a:chOff x="0" y="0"/>
          <a:chExt cx="0" cy="0"/>
        </a:xfrm>
      </p:grpSpPr>
      <p:pic>
        <p:nvPicPr>
          <p:cNvPr id="231" name="Google Shape;231;p35"/>
          <p:cNvPicPr preferRelativeResize="0"/>
          <p:nvPr/>
        </p:nvPicPr>
        <p:blipFill rotWithShape="1">
          <a:blip r:embed="rId3">
            <a:alphaModFix/>
          </a:blip>
          <a:srcRect l="30366" t="34723" r="31764" b="28959"/>
          <a:stretch/>
        </p:blipFill>
        <p:spPr>
          <a:xfrm>
            <a:off x="602925" y="439350"/>
            <a:ext cx="7658827" cy="4131699"/>
          </a:xfrm>
          <a:prstGeom prst="rect">
            <a:avLst/>
          </a:prstGeom>
          <a:noFill/>
          <a:ln>
            <a:noFill/>
          </a:ln>
        </p:spPr>
      </p:pic>
      <p:sp>
        <p:nvSpPr>
          <p:cNvPr id="232" name="Google Shape;23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36"/>
        <p:cNvGrpSpPr/>
        <p:nvPr/>
      </p:nvGrpSpPr>
      <p:grpSpPr>
        <a:xfrm>
          <a:off x="0" y="0"/>
          <a:ext cx="0" cy="0"/>
          <a:chOff x="0" y="0"/>
          <a:chExt cx="0" cy="0"/>
        </a:xfrm>
      </p:grpSpPr>
      <p:pic>
        <p:nvPicPr>
          <p:cNvPr id="237" name="Google Shape;237;p36"/>
          <p:cNvPicPr preferRelativeResize="0"/>
          <p:nvPr/>
        </p:nvPicPr>
        <p:blipFill rotWithShape="1">
          <a:blip r:embed="rId3">
            <a:alphaModFix/>
          </a:blip>
          <a:srcRect l="30864" t="22313" r="31765" b="39595"/>
          <a:stretch/>
        </p:blipFill>
        <p:spPr>
          <a:xfrm>
            <a:off x="1161057" y="246450"/>
            <a:ext cx="6821880" cy="3911201"/>
          </a:xfrm>
          <a:prstGeom prst="rect">
            <a:avLst/>
          </a:prstGeom>
          <a:noFill/>
          <a:ln>
            <a:noFill/>
          </a:ln>
        </p:spPr>
      </p:pic>
      <p:sp>
        <p:nvSpPr>
          <p:cNvPr id="238" name="Google Shape;23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42"/>
        <p:cNvGrpSpPr/>
        <p:nvPr/>
      </p:nvGrpSpPr>
      <p:grpSpPr>
        <a:xfrm>
          <a:off x="0" y="0"/>
          <a:ext cx="0" cy="0"/>
          <a:chOff x="0" y="0"/>
          <a:chExt cx="0" cy="0"/>
        </a:xfrm>
      </p:grpSpPr>
      <p:pic>
        <p:nvPicPr>
          <p:cNvPr id="243" name="Google Shape;243;p37"/>
          <p:cNvPicPr preferRelativeResize="0"/>
          <p:nvPr/>
        </p:nvPicPr>
        <p:blipFill rotWithShape="1">
          <a:blip r:embed="rId3">
            <a:alphaModFix/>
          </a:blip>
          <a:srcRect l="31860" t="17666" r="30892" b="19440"/>
          <a:stretch/>
        </p:blipFill>
        <p:spPr>
          <a:xfrm>
            <a:off x="1918075" y="102875"/>
            <a:ext cx="5475701" cy="4953949"/>
          </a:xfrm>
          <a:prstGeom prst="rect">
            <a:avLst/>
          </a:prstGeom>
          <a:noFill/>
          <a:ln>
            <a:noFill/>
          </a:ln>
        </p:spPr>
      </p:pic>
      <p:sp>
        <p:nvSpPr>
          <p:cNvPr id="244" name="Google Shape;244;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48"/>
        <p:cNvGrpSpPr/>
        <p:nvPr/>
      </p:nvGrpSpPr>
      <p:grpSpPr>
        <a:xfrm>
          <a:off x="0" y="0"/>
          <a:ext cx="0" cy="0"/>
          <a:chOff x="0" y="0"/>
          <a:chExt cx="0" cy="0"/>
        </a:xfrm>
      </p:grpSpPr>
      <p:pic>
        <p:nvPicPr>
          <p:cNvPr id="249" name="Google Shape;249;p38"/>
          <p:cNvPicPr preferRelativeResize="0"/>
          <p:nvPr/>
        </p:nvPicPr>
        <p:blipFill rotWithShape="1">
          <a:blip r:embed="rId3">
            <a:alphaModFix/>
          </a:blip>
          <a:srcRect l="34353" t="24312" r="31265" b="30731"/>
          <a:stretch/>
        </p:blipFill>
        <p:spPr>
          <a:xfrm>
            <a:off x="1877013" y="262525"/>
            <a:ext cx="5389973" cy="3964299"/>
          </a:xfrm>
          <a:prstGeom prst="rect">
            <a:avLst/>
          </a:prstGeom>
          <a:noFill/>
          <a:ln>
            <a:noFill/>
          </a:ln>
        </p:spPr>
      </p:pic>
      <p:sp>
        <p:nvSpPr>
          <p:cNvPr id="250" name="Google Shape;250;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54"/>
        <p:cNvGrpSpPr/>
        <p:nvPr/>
      </p:nvGrpSpPr>
      <p:grpSpPr>
        <a:xfrm>
          <a:off x="0" y="0"/>
          <a:ext cx="0" cy="0"/>
          <a:chOff x="0" y="0"/>
          <a:chExt cx="0" cy="0"/>
        </a:xfrm>
      </p:grpSpPr>
      <p:pic>
        <p:nvPicPr>
          <p:cNvPr id="255" name="Google Shape;255;p39"/>
          <p:cNvPicPr preferRelativeResize="0"/>
          <p:nvPr/>
        </p:nvPicPr>
        <p:blipFill rotWithShape="1">
          <a:blip r:embed="rId3">
            <a:alphaModFix/>
          </a:blip>
          <a:srcRect l="32860" t="14569" r="31014" b="10134"/>
          <a:stretch/>
        </p:blipFill>
        <p:spPr>
          <a:xfrm>
            <a:off x="2357450" y="167025"/>
            <a:ext cx="4200523" cy="4924776"/>
          </a:xfrm>
          <a:prstGeom prst="rect">
            <a:avLst/>
          </a:prstGeom>
          <a:noFill/>
          <a:ln>
            <a:noFill/>
          </a:ln>
        </p:spPr>
      </p:pic>
      <p:sp>
        <p:nvSpPr>
          <p:cNvPr id="256" name="Google Shape;256;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60"/>
        <p:cNvGrpSpPr/>
        <p:nvPr/>
      </p:nvGrpSpPr>
      <p:grpSpPr>
        <a:xfrm>
          <a:off x="0" y="0"/>
          <a:ext cx="0" cy="0"/>
          <a:chOff x="0" y="0"/>
          <a:chExt cx="0" cy="0"/>
        </a:xfrm>
      </p:grpSpPr>
      <p:pic>
        <p:nvPicPr>
          <p:cNvPr id="261" name="Google Shape;261;p40"/>
          <p:cNvPicPr preferRelativeResize="0"/>
          <p:nvPr/>
        </p:nvPicPr>
        <p:blipFill rotWithShape="1">
          <a:blip r:embed="rId3">
            <a:alphaModFix/>
          </a:blip>
          <a:srcRect l="34975" t="12793" r="32263" b="73254"/>
          <a:stretch/>
        </p:blipFill>
        <p:spPr>
          <a:xfrm>
            <a:off x="1619838" y="85700"/>
            <a:ext cx="5904326" cy="1414317"/>
          </a:xfrm>
          <a:prstGeom prst="rect">
            <a:avLst/>
          </a:prstGeom>
          <a:noFill/>
          <a:ln>
            <a:noFill/>
          </a:ln>
        </p:spPr>
      </p:pic>
      <p:pic>
        <p:nvPicPr>
          <p:cNvPr id="262" name="Google Shape;262;p40"/>
          <p:cNvPicPr preferRelativeResize="0"/>
          <p:nvPr/>
        </p:nvPicPr>
        <p:blipFill rotWithShape="1">
          <a:blip r:embed="rId4">
            <a:alphaModFix/>
          </a:blip>
          <a:srcRect l="33719" t="13415" r="30714" b="33769"/>
          <a:stretch/>
        </p:blipFill>
        <p:spPr>
          <a:xfrm>
            <a:off x="2014525" y="1425000"/>
            <a:ext cx="4672027" cy="3631824"/>
          </a:xfrm>
          <a:prstGeom prst="rect">
            <a:avLst/>
          </a:prstGeom>
          <a:noFill/>
          <a:ln>
            <a:noFill/>
          </a:ln>
        </p:spPr>
      </p:pic>
      <p:sp>
        <p:nvSpPr>
          <p:cNvPr id="263" name="Google Shape;26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67"/>
        <p:cNvGrpSpPr/>
        <p:nvPr/>
      </p:nvGrpSpPr>
      <p:grpSpPr>
        <a:xfrm>
          <a:off x="0" y="0"/>
          <a:ext cx="0" cy="0"/>
          <a:chOff x="0" y="0"/>
          <a:chExt cx="0" cy="0"/>
        </a:xfrm>
      </p:grpSpPr>
      <p:pic>
        <p:nvPicPr>
          <p:cNvPr id="268" name="Google Shape;268;p41"/>
          <p:cNvPicPr preferRelativeResize="0"/>
          <p:nvPr/>
        </p:nvPicPr>
        <p:blipFill rotWithShape="1">
          <a:blip r:embed="rId3">
            <a:alphaModFix/>
          </a:blip>
          <a:srcRect l="28872" t="27190" r="32136" b="21872"/>
          <a:stretch/>
        </p:blipFill>
        <p:spPr>
          <a:xfrm>
            <a:off x="1812736" y="295424"/>
            <a:ext cx="5518526" cy="4055125"/>
          </a:xfrm>
          <a:prstGeom prst="rect">
            <a:avLst/>
          </a:prstGeom>
          <a:noFill/>
          <a:ln>
            <a:noFill/>
          </a:ln>
        </p:spPr>
      </p:pic>
      <p:sp>
        <p:nvSpPr>
          <p:cNvPr id="269" name="Google Shape;26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748E3E"/>
                </a:solidFill>
              </a:rPr>
              <a:t>Stress</a:t>
            </a:r>
            <a:endParaRPr b="1">
              <a:solidFill>
                <a:srgbClr val="748E3E"/>
              </a:solidFill>
            </a:endParaRPr>
          </a:p>
        </p:txBody>
      </p:sp>
      <p:sp>
        <p:nvSpPr>
          <p:cNvPr id="71" name="Google Shape;71;p15"/>
          <p:cNvSpPr txBox="1">
            <a:spLocks noGrp="1"/>
          </p:cNvSpPr>
          <p:nvPr>
            <p:ph type="body" idx="1"/>
          </p:nvPr>
        </p:nvSpPr>
        <p:spPr>
          <a:xfrm>
            <a:off x="247400" y="1017725"/>
            <a:ext cx="8520600" cy="21801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lv" sz="2050" b="1">
                <a:solidFill>
                  <a:srgbClr val="748E3E"/>
                </a:solidFill>
                <a:highlight>
                  <a:schemeClr val="lt2"/>
                </a:highlight>
              </a:rPr>
              <a:t>Stress</a:t>
            </a:r>
            <a:r>
              <a:rPr lang="lv" sz="2050">
                <a:solidFill>
                  <a:srgbClr val="748E3E"/>
                </a:solidFill>
                <a:highlight>
                  <a:schemeClr val="lt2"/>
                </a:highlight>
              </a:rPr>
              <a:t> ir </a:t>
            </a:r>
            <a:r>
              <a:rPr lang="lv" sz="2050">
                <a:solidFill>
                  <a:srgbClr val="748E3E"/>
                </a:solidFill>
                <a:highlight>
                  <a:schemeClr val="lt2"/>
                </a:highlight>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cilvēka</a:t>
            </a:r>
            <a:r>
              <a:rPr lang="lv" sz="2050">
                <a:solidFill>
                  <a:srgbClr val="748E3E"/>
                </a:solidFill>
                <a:highlight>
                  <a:schemeClr val="lt2"/>
                </a:highlight>
              </a:rPr>
              <a:t> organisma un </a:t>
            </a:r>
            <a:r>
              <a:rPr lang="lv" sz="2050">
                <a:solidFill>
                  <a:srgbClr val="748E3E"/>
                </a:solidFill>
                <a:highlight>
                  <a:schemeClr val="lt2"/>
                </a:highlight>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psihes</a:t>
            </a:r>
            <a:r>
              <a:rPr lang="lv" sz="2050">
                <a:solidFill>
                  <a:srgbClr val="748E3E"/>
                </a:solidFill>
                <a:highlight>
                  <a:schemeClr val="lt2"/>
                </a:highlight>
              </a:rPr>
              <a:t> kompleksveida reakcija uz </a:t>
            </a:r>
            <a:r>
              <a:rPr lang="lv" sz="2050">
                <a:solidFill>
                  <a:srgbClr val="748E3E"/>
                </a:solidFill>
                <a:highlight>
                  <a:schemeClr val="lt2"/>
                </a:highlight>
                <a:uFill>
                  <a:noFill/>
                </a:u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emocionāli</a:t>
            </a:r>
            <a:r>
              <a:rPr lang="lv" sz="2050">
                <a:solidFill>
                  <a:srgbClr val="748E3E"/>
                </a:solidFill>
                <a:highlight>
                  <a:schemeClr val="lt2"/>
                </a:highlight>
              </a:rPr>
              <a:t> ļoti spēcīgu kairinājumu, signālu, vai problēmsituāciju. </a:t>
            </a:r>
            <a:endParaRPr sz="2050">
              <a:solidFill>
                <a:srgbClr val="748E3E"/>
              </a:solidFill>
              <a:highlight>
                <a:schemeClr val="lt2"/>
              </a:highlight>
            </a:endParaRPr>
          </a:p>
          <a:p>
            <a:pPr marL="0" lvl="0" indent="0" algn="just" rtl="0">
              <a:spcBef>
                <a:spcPts val="1200"/>
              </a:spcBef>
              <a:spcAft>
                <a:spcPts val="1200"/>
              </a:spcAft>
              <a:buNone/>
            </a:pPr>
            <a:r>
              <a:rPr lang="lv" sz="2050">
                <a:solidFill>
                  <a:srgbClr val="748E3E"/>
                </a:solidFill>
                <a:highlight>
                  <a:schemeClr val="lt2"/>
                </a:highlight>
              </a:rPr>
              <a:t>Lietpratēji stresa stāvoklī izšķir trauksmes, rezistences un izsīkuma stadiju. Trauksmes stadijā notiek organisma aizsargspēju mobilizēšana, fizioloģiska "cīņas vai bēgšanas reakcija."</a:t>
            </a:r>
            <a:endParaRPr sz="2900">
              <a:solidFill>
                <a:srgbClr val="748E3E"/>
              </a:solidFill>
              <a:highlight>
                <a:schemeClr val="lt2"/>
              </a:highlight>
            </a:endParaRPr>
          </a:p>
        </p:txBody>
      </p:sp>
      <p:pic>
        <p:nvPicPr>
          <p:cNvPr id="72" name="Google Shape;72;p15"/>
          <p:cNvPicPr preferRelativeResize="0"/>
          <p:nvPr/>
        </p:nvPicPr>
        <p:blipFill>
          <a:blip r:embed="rId6">
            <a:alphaModFix/>
          </a:blip>
          <a:stretch>
            <a:fillRect/>
          </a:stretch>
        </p:blipFill>
        <p:spPr>
          <a:xfrm>
            <a:off x="3334350" y="3401200"/>
            <a:ext cx="2346725" cy="1399625"/>
          </a:xfrm>
          <a:prstGeom prst="rect">
            <a:avLst/>
          </a:prstGeom>
          <a:noFill/>
          <a:ln w="9525" cap="flat" cmpd="sng">
            <a:solidFill>
              <a:schemeClr val="dk2"/>
            </a:solidFill>
            <a:prstDash val="solid"/>
            <a:round/>
            <a:headEnd type="none" w="sm" len="sm"/>
            <a:tailEnd type="none" w="sm" len="sm"/>
          </a:ln>
        </p:spPr>
      </p:pic>
      <p:sp>
        <p:nvSpPr>
          <p:cNvPr id="73" name="Google Shape;73;p15"/>
          <p:cNvSpPr txBox="1"/>
          <p:nvPr/>
        </p:nvSpPr>
        <p:spPr>
          <a:xfrm>
            <a:off x="1834200" y="4865125"/>
            <a:ext cx="54756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999999"/>
                </a:solidFill>
              </a:rPr>
              <a:t>https://lv.wikipedia.org/wiki/Cilv%C4%93ks</a:t>
            </a:r>
            <a:endParaRPr sz="900">
              <a:solidFill>
                <a:srgbClr val="999999"/>
              </a:solidFill>
            </a:endParaRPr>
          </a:p>
        </p:txBody>
      </p:sp>
      <p:sp>
        <p:nvSpPr>
          <p:cNvPr id="74" name="Google Shape;7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73"/>
        <p:cNvGrpSpPr/>
        <p:nvPr/>
      </p:nvGrpSpPr>
      <p:grpSpPr>
        <a:xfrm>
          <a:off x="0" y="0"/>
          <a:ext cx="0" cy="0"/>
          <a:chOff x="0" y="0"/>
          <a:chExt cx="0" cy="0"/>
        </a:xfrm>
      </p:grpSpPr>
      <p:sp>
        <p:nvSpPr>
          <p:cNvPr id="274" name="Google Shape;274;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ctr" rtl="0">
              <a:lnSpc>
                <a:spcPct val="115000"/>
              </a:lnSpc>
              <a:spcBef>
                <a:spcPts val="1200"/>
              </a:spcBef>
              <a:spcAft>
                <a:spcPts val="0"/>
              </a:spcAft>
              <a:buClr>
                <a:schemeClr val="dk1"/>
              </a:buClr>
              <a:buSzPts val="1100"/>
              <a:buFont typeface="Arial"/>
              <a:buNone/>
            </a:pPr>
            <a:r>
              <a:rPr lang="lv" sz="2500" b="1">
                <a:solidFill>
                  <a:srgbClr val="0000FF"/>
                </a:solidFill>
              </a:rPr>
              <a:t>Elpošanas vingrinājumi</a:t>
            </a:r>
            <a:endParaRPr sz="4200">
              <a:solidFill>
                <a:srgbClr val="0000FF"/>
              </a:solidFill>
            </a:endParaRPr>
          </a:p>
        </p:txBody>
      </p:sp>
      <p:sp>
        <p:nvSpPr>
          <p:cNvPr id="275" name="Google Shape;275;p42"/>
          <p:cNvSpPr txBox="1">
            <a:spLocks noGrp="1"/>
          </p:cNvSpPr>
          <p:nvPr>
            <p:ph type="body" idx="1"/>
          </p:nvPr>
        </p:nvSpPr>
        <p:spPr>
          <a:xfrm>
            <a:off x="354575" y="1766675"/>
            <a:ext cx="4853100" cy="1794300"/>
          </a:xfrm>
          <a:prstGeom prst="rect">
            <a:avLst/>
          </a:prstGeom>
        </p:spPr>
        <p:txBody>
          <a:bodyPr spcFirstLastPara="1" wrap="square" lIns="91425" tIns="91425" rIns="91425" bIns="91425" anchor="t" anchorCtr="0">
            <a:normAutofit/>
          </a:bodyPr>
          <a:lstStyle/>
          <a:p>
            <a:pPr marL="457200" lvl="0" indent="-355600" algn="just" rtl="0">
              <a:spcBef>
                <a:spcPts val="1200"/>
              </a:spcBef>
              <a:spcAft>
                <a:spcPts val="0"/>
              </a:spcAft>
              <a:buClr>
                <a:srgbClr val="0000FF"/>
              </a:buClr>
              <a:buSzPts val="2000"/>
              <a:buChar char="●"/>
            </a:pPr>
            <a:r>
              <a:rPr lang="lv" sz="2000">
                <a:solidFill>
                  <a:srgbClr val="0000FF"/>
                </a:solidFill>
              </a:rPr>
              <a:t>Mazina stresu un trauksmi</a:t>
            </a:r>
            <a:endParaRPr sz="2000">
              <a:solidFill>
                <a:srgbClr val="0000FF"/>
              </a:solidFill>
            </a:endParaRPr>
          </a:p>
          <a:p>
            <a:pPr marL="457200" lvl="0" indent="-355600" algn="just" rtl="0">
              <a:spcBef>
                <a:spcPts val="0"/>
              </a:spcBef>
              <a:spcAft>
                <a:spcPts val="0"/>
              </a:spcAft>
              <a:buClr>
                <a:srgbClr val="0000FF"/>
              </a:buClr>
              <a:buSzPts val="2000"/>
              <a:buChar char="●"/>
            </a:pPr>
            <a:r>
              <a:rPr lang="lv" sz="2000">
                <a:solidFill>
                  <a:srgbClr val="0000FF"/>
                </a:solidFill>
              </a:rPr>
              <a:t>Uzlabo elpošanu</a:t>
            </a:r>
            <a:endParaRPr sz="2000">
              <a:solidFill>
                <a:srgbClr val="0000FF"/>
              </a:solidFill>
            </a:endParaRPr>
          </a:p>
          <a:p>
            <a:pPr marL="457200" lvl="0" indent="-355600" algn="just" rtl="0">
              <a:spcBef>
                <a:spcPts val="0"/>
              </a:spcBef>
              <a:spcAft>
                <a:spcPts val="0"/>
              </a:spcAft>
              <a:buClr>
                <a:srgbClr val="0000FF"/>
              </a:buClr>
              <a:buSzPts val="2000"/>
              <a:buChar char="●"/>
            </a:pPr>
            <a:r>
              <a:rPr lang="lv" sz="2000">
                <a:solidFill>
                  <a:srgbClr val="0000FF"/>
                </a:solidFill>
              </a:rPr>
              <a:t>Palīdz paplašināt elpceļus, lai sekrēts varētu efektīvāk izdalīties</a:t>
            </a:r>
            <a:endParaRPr sz="2700">
              <a:solidFill>
                <a:srgbClr val="0000FF"/>
              </a:solidFill>
            </a:endParaRPr>
          </a:p>
        </p:txBody>
      </p:sp>
      <p:pic>
        <p:nvPicPr>
          <p:cNvPr id="276" name="Google Shape;276;p42"/>
          <p:cNvPicPr preferRelativeResize="0"/>
          <p:nvPr/>
        </p:nvPicPr>
        <p:blipFill>
          <a:blip r:embed="rId3">
            <a:alphaModFix/>
          </a:blip>
          <a:stretch>
            <a:fillRect/>
          </a:stretch>
        </p:blipFill>
        <p:spPr>
          <a:xfrm>
            <a:off x="5735100" y="1255850"/>
            <a:ext cx="2815950" cy="2815950"/>
          </a:xfrm>
          <a:prstGeom prst="rect">
            <a:avLst/>
          </a:prstGeom>
          <a:noFill/>
          <a:ln>
            <a:noFill/>
          </a:ln>
        </p:spPr>
      </p:pic>
      <p:sp>
        <p:nvSpPr>
          <p:cNvPr id="277" name="Google Shape;27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81"/>
        <p:cNvGrpSpPr/>
        <p:nvPr/>
      </p:nvGrpSpPr>
      <p:grpSpPr>
        <a:xfrm>
          <a:off x="0" y="0"/>
          <a:ext cx="0" cy="0"/>
          <a:chOff x="0" y="0"/>
          <a:chExt cx="0" cy="0"/>
        </a:xfrm>
      </p:grpSpPr>
      <p:sp>
        <p:nvSpPr>
          <p:cNvPr id="282" name="Google Shape;282;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0000FF"/>
                </a:solidFill>
              </a:rPr>
              <a:t>Diafragmālā elpošana</a:t>
            </a:r>
            <a:endParaRPr b="1">
              <a:solidFill>
                <a:srgbClr val="0000FF"/>
              </a:solidFill>
            </a:endParaRPr>
          </a:p>
        </p:txBody>
      </p:sp>
      <p:sp>
        <p:nvSpPr>
          <p:cNvPr id="283" name="Google Shape;283;p43"/>
          <p:cNvSpPr txBox="1">
            <a:spLocks noGrp="1"/>
          </p:cNvSpPr>
          <p:nvPr>
            <p:ph type="body" idx="1"/>
          </p:nvPr>
        </p:nvSpPr>
        <p:spPr>
          <a:xfrm>
            <a:off x="311700" y="1152475"/>
            <a:ext cx="6353400" cy="3416400"/>
          </a:xfrm>
          <a:prstGeom prst="rect">
            <a:avLst/>
          </a:prstGeom>
        </p:spPr>
        <p:txBody>
          <a:bodyPr spcFirstLastPara="1" wrap="square" lIns="91425" tIns="91425" rIns="91425" bIns="91425" anchor="t" anchorCtr="0">
            <a:normAutofit/>
          </a:bodyPr>
          <a:lstStyle/>
          <a:p>
            <a:pPr marL="939800" lvl="0" indent="-355600" algn="l" rtl="0">
              <a:spcBef>
                <a:spcPts val="1100"/>
              </a:spcBef>
              <a:spcAft>
                <a:spcPts val="0"/>
              </a:spcAft>
              <a:buClr>
                <a:srgbClr val="0000FF"/>
              </a:buClr>
              <a:buSzPts val="2000"/>
              <a:buChar char="●"/>
            </a:pPr>
            <a:r>
              <a:rPr lang="lv" sz="2000">
                <a:solidFill>
                  <a:srgbClr val="0000FF"/>
                </a:solidFill>
                <a:highlight>
                  <a:srgbClr val="CFE2F3"/>
                </a:highlight>
              </a:rPr>
              <a:t>Samazina trauksmi vai neļauj trauksmei pieaugt</a:t>
            </a:r>
            <a:endParaRPr sz="2000">
              <a:solidFill>
                <a:srgbClr val="0000FF"/>
              </a:solidFill>
              <a:highlight>
                <a:srgbClr val="CFE2F3"/>
              </a:highlight>
            </a:endParaRPr>
          </a:p>
          <a:p>
            <a:pPr marL="939800" lvl="0" indent="-355600" algn="l" rtl="0">
              <a:spcBef>
                <a:spcPts val="0"/>
              </a:spcBef>
              <a:spcAft>
                <a:spcPts val="0"/>
              </a:spcAft>
              <a:buClr>
                <a:srgbClr val="0000FF"/>
              </a:buClr>
              <a:buSzPts val="2000"/>
              <a:buChar char="●"/>
            </a:pPr>
            <a:r>
              <a:rPr lang="lv" sz="2000">
                <a:solidFill>
                  <a:srgbClr val="0000FF"/>
                </a:solidFill>
                <a:highlight>
                  <a:srgbClr val="CFE2F3"/>
                </a:highlight>
              </a:rPr>
              <a:t>Nomierinoši iedarbojas uz ķermeni</a:t>
            </a:r>
            <a:endParaRPr sz="2000">
              <a:solidFill>
                <a:srgbClr val="0000FF"/>
              </a:solidFill>
              <a:highlight>
                <a:srgbClr val="CFE2F3"/>
              </a:highlight>
            </a:endParaRPr>
          </a:p>
          <a:p>
            <a:pPr marL="939800" lvl="0" indent="-355600" algn="l" rtl="0">
              <a:spcBef>
                <a:spcPts val="0"/>
              </a:spcBef>
              <a:spcAft>
                <a:spcPts val="0"/>
              </a:spcAft>
              <a:buClr>
                <a:srgbClr val="0000FF"/>
              </a:buClr>
              <a:buSzPts val="2000"/>
              <a:buChar char="●"/>
            </a:pPr>
            <a:r>
              <a:rPr lang="lv" sz="2000">
                <a:solidFill>
                  <a:srgbClr val="0000FF"/>
                </a:solidFill>
                <a:highlight>
                  <a:srgbClr val="CFE2F3"/>
                </a:highlight>
              </a:rPr>
              <a:t>Stabilizē veģetatīvo nervu sistēmu</a:t>
            </a:r>
            <a:endParaRPr sz="2000">
              <a:solidFill>
                <a:srgbClr val="0000FF"/>
              </a:solidFill>
              <a:highlight>
                <a:srgbClr val="CFE2F3"/>
              </a:highlight>
            </a:endParaRPr>
          </a:p>
          <a:p>
            <a:pPr marL="939800" lvl="0" indent="-355600" algn="l" rtl="0">
              <a:spcBef>
                <a:spcPts val="0"/>
              </a:spcBef>
              <a:spcAft>
                <a:spcPts val="0"/>
              </a:spcAft>
              <a:buClr>
                <a:srgbClr val="0000FF"/>
              </a:buClr>
              <a:buSzPts val="2000"/>
              <a:buChar char="●"/>
            </a:pPr>
            <a:r>
              <a:rPr lang="lv" sz="2000">
                <a:solidFill>
                  <a:srgbClr val="0000FF"/>
                </a:solidFill>
                <a:highlight>
                  <a:srgbClr val="CFE2F3"/>
                </a:highlight>
              </a:rPr>
              <a:t>Palielina plaušu tilpumu</a:t>
            </a:r>
            <a:endParaRPr sz="2000">
              <a:solidFill>
                <a:srgbClr val="0000FF"/>
              </a:solidFill>
              <a:highlight>
                <a:srgbClr val="CFE2F3"/>
              </a:highlight>
            </a:endParaRPr>
          </a:p>
          <a:p>
            <a:pPr marL="0" lvl="0" indent="0" algn="l" rtl="0">
              <a:spcBef>
                <a:spcPts val="1900"/>
              </a:spcBef>
              <a:spcAft>
                <a:spcPts val="0"/>
              </a:spcAft>
              <a:buClr>
                <a:schemeClr val="dk1"/>
              </a:buClr>
              <a:buSzPts val="1100"/>
              <a:buFont typeface="Arial"/>
              <a:buNone/>
            </a:pPr>
            <a:r>
              <a:rPr lang="lv" sz="2000">
                <a:solidFill>
                  <a:srgbClr val="0000FF"/>
                </a:solidFill>
                <a:highlight>
                  <a:srgbClr val="CFE2F3"/>
                </a:highlight>
              </a:rPr>
              <a:t>Šo metodi var izmantot jebkur – mājās un darbā, vai citur piemērotos apstākļos.</a:t>
            </a:r>
            <a:endParaRPr sz="2000">
              <a:solidFill>
                <a:srgbClr val="0000FF"/>
              </a:solidFill>
              <a:highlight>
                <a:srgbClr val="CFE2F3"/>
              </a:highlight>
            </a:endParaRPr>
          </a:p>
          <a:p>
            <a:pPr marL="0" lvl="0" indent="0" algn="l" rtl="0">
              <a:spcBef>
                <a:spcPts val="0"/>
              </a:spcBef>
              <a:spcAft>
                <a:spcPts val="1200"/>
              </a:spcAft>
              <a:buNone/>
            </a:pPr>
            <a:endParaRPr/>
          </a:p>
        </p:txBody>
      </p:sp>
      <p:sp>
        <p:nvSpPr>
          <p:cNvPr id="284" name="Google Shape;284;p43"/>
          <p:cNvSpPr txBox="1"/>
          <p:nvPr/>
        </p:nvSpPr>
        <p:spPr>
          <a:xfrm>
            <a:off x="2286000" y="4820400"/>
            <a:ext cx="4572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http://www.lailasprakse.lv/kognitivi-biheiviorala-terapija/dzila-diafragmala-elposana</a:t>
            </a:r>
            <a:endParaRPr sz="900">
              <a:solidFill>
                <a:srgbClr val="B7B7B7"/>
              </a:solidFill>
            </a:endParaRPr>
          </a:p>
        </p:txBody>
      </p:sp>
      <p:pic>
        <p:nvPicPr>
          <p:cNvPr id="285" name="Google Shape;285;p43"/>
          <p:cNvPicPr preferRelativeResize="0"/>
          <p:nvPr/>
        </p:nvPicPr>
        <p:blipFill>
          <a:blip r:embed="rId3">
            <a:alphaModFix/>
          </a:blip>
          <a:stretch>
            <a:fillRect/>
          </a:stretch>
        </p:blipFill>
        <p:spPr>
          <a:xfrm>
            <a:off x="6193613" y="962013"/>
            <a:ext cx="2847975" cy="1609725"/>
          </a:xfrm>
          <a:prstGeom prst="rect">
            <a:avLst/>
          </a:prstGeom>
          <a:noFill/>
          <a:ln>
            <a:noFill/>
          </a:ln>
        </p:spPr>
      </p:pic>
      <p:sp>
        <p:nvSpPr>
          <p:cNvPr id="286" name="Google Shape;286;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90"/>
        <p:cNvGrpSpPr/>
        <p:nvPr/>
      </p:nvGrpSpPr>
      <p:grpSpPr>
        <a:xfrm>
          <a:off x="0" y="0"/>
          <a:ext cx="0" cy="0"/>
          <a:chOff x="0" y="0"/>
          <a:chExt cx="0" cy="0"/>
        </a:xfrm>
      </p:grpSpPr>
      <p:sp>
        <p:nvSpPr>
          <p:cNvPr id="291" name="Google Shape;291;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0000FF"/>
                </a:solidFill>
              </a:rPr>
              <a:t>Kā veikt diafragmālo elpošanu?</a:t>
            </a:r>
            <a:endParaRPr b="1">
              <a:solidFill>
                <a:srgbClr val="0000FF"/>
              </a:solidFill>
            </a:endParaRPr>
          </a:p>
        </p:txBody>
      </p:sp>
      <p:sp>
        <p:nvSpPr>
          <p:cNvPr id="292" name="Google Shape;292;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939800" lvl="0" indent="-355600" algn="l" rtl="0">
              <a:spcBef>
                <a:spcPts val="1100"/>
              </a:spcBef>
              <a:spcAft>
                <a:spcPts val="0"/>
              </a:spcAft>
              <a:buClr>
                <a:srgbClr val="0000FF"/>
              </a:buClr>
              <a:buSzPts val="2000"/>
              <a:buChar char="●"/>
            </a:pPr>
            <a:r>
              <a:rPr lang="lv" sz="2000">
                <a:solidFill>
                  <a:srgbClr val="0000FF"/>
                </a:solidFill>
                <a:highlight>
                  <a:srgbClr val="CFE2F3"/>
                </a:highlight>
              </a:rPr>
              <a:t>Apsēdieties krēslā vai stāviet kājās, turiet taisnu muguru. Variet arī nogulties uz grīdas, pamatnei jābūt stingrai</a:t>
            </a:r>
            <a:endParaRPr sz="2000">
              <a:solidFill>
                <a:srgbClr val="0000FF"/>
              </a:solidFill>
              <a:highlight>
                <a:srgbClr val="CFE2F3"/>
              </a:highlight>
            </a:endParaRPr>
          </a:p>
          <a:p>
            <a:pPr marL="939800" lvl="0" indent="-355600" algn="l" rtl="0">
              <a:spcBef>
                <a:spcPts val="0"/>
              </a:spcBef>
              <a:spcAft>
                <a:spcPts val="0"/>
              </a:spcAft>
              <a:buClr>
                <a:srgbClr val="0000FF"/>
              </a:buClr>
              <a:buSzPts val="2000"/>
              <a:buChar char="●"/>
            </a:pPr>
            <a:r>
              <a:rPr lang="lv" sz="2000">
                <a:solidFill>
                  <a:srgbClr val="0000FF"/>
                </a:solidFill>
                <a:highlight>
                  <a:srgbClr val="CFE2F3"/>
                </a:highlight>
              </a:rPr>
              <a:t>Uzlieciet vienu roku uz krūtīm, otru uz vēdera.</a:t>
            </a:r>
            <a:endParaRPr sz="2000">
              <a:solidFill>
                <a:srgbClr val="0000FF"/>
              </a:solidFill>
              <a:highlight>
                <a:srgbClr val="CFE2F3"/>
              </a:highlight>
            </a:endParaRPr>
          </a:p>
          <a:p>
            <a:pPr marL="939800" lvl="0" indent="-355600" algn="l" rtl="0">
              <a:spcBef>
                <a:spcPts val="0"/>
              </a:spcBef>
              <a:spcAft>
                <a:spcPts val="0"/>
              </a:spcAft>
              <a:buClr>
                <a:srgbClr val="0000FF"/>
              </a:buClr>
              <a:buSzPts val="2000"/>
              <a:buChar char="●"/>
            </a:pPr>
            <a:r>
              <a:rPr lang="lv" sz="2000">
                <a:solidFill>
                  <a:srgbClr val="0000FF"/>
                </a:solidFill>
                <a:highlight>
                  <a:srgbClr val="CFE2F3"/>
                </a:highlight>
              </a:rPr>
              <a:t>Lēni ieelpojiet caur degunu, lēnām skaitot līdz 4. Ieelpas gaisu centieties it kā iespiest vēderā – vēders paceļas kā bumba. Jūs jūtiet, ka uz vēdera uzliktā roka paceļas</a:t>
            </a:r>
            <a:endParaRPr sz="2000">
              <a:solidFill>
                <a:srgbClr val="0000FF"/>
              </a:solidFill>
              <a:highlight>
                <a:srgbClr val="CFE2F3"/>
              </a:highlight>
            </a:endParaRPr>
          </a:p>
          <a:p>
            <a:pPr marL="939800" lvl="0" indent="-355600" algn="l" rtl="0">
              <a:spcBef>
                <a:spcPts val="0"/>
              </a:spcBef>
              <a:spcAft>
                <a:spcPts val="0"/>
              </a:spcAft>
              <a:buClr>
                <a:srgbClr val="0000FF"/>
              </a:buClr>
              <a:buSzPts val="2000"/>
              <a:buChar char="●"/>
            </a:pPr>
            <a:r>
              <a:rPr lang="lv" sz="2000">
                <a:solidFill>
                  <a:srgbClr val="0000FF"/>
                </a:solidFill>
                <a:highlight>
                  <a:srgbClr val="CFE2F3"/>
                </a:highlight>
              </a:rPr>
              <a:t>Lēni izelpojiet caur muti, lēnām skaitot līdz 6. Roka uz vēdera, ar vieglu piespiedienu, var palīdzēt diafragmai nolaisties</a:t>
            </a:r>
            <a:endParaRPr sz="2000">
              <a:solidFill>
                <a:srgbClr val="0000FF"/>
              </a:solidFill>
              <a:highlight>
                <a:srgbClr val="CFE2F3"/>
              </a:highlight>
            </a:endParaRPr>
          </a:p>
          <a:p>
            <a:pPr marL="0" lvl="0" indent="0" algn="l" rtl="0">
              <a:spcBef>
                <a:spcPts val="1900"/>
              </a:spcBef>
              <a:spcAft>
                <a:spcPts val="1200"/>
              </a:spcAft>
              <a:buNone/>
            </a:pPr>
            <a:endParaRPr/>
          </a:p>
        </p:txBody>
      </p:sp>
      <p:sp>
        <p:nvSpPr>
          <p:cNvPr id="293" name="Google Shape;293;p44"/>
          <p:cNvSpPr txBox="1"/>
          <p:nvPr/>
        </p:nvSpPr>
        <p:spPr>
          <a:xfrm>
            <a:off x="2286000" y="4820400"/>
            <a:ext cx="4572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http://www.lailasprakse.lv/kognitivi-biheiviorala-terapija/dzila-diafragmala-elposana</a:t>
            </a:r>
            <a:endParaRPr sz="900">
              <a:solidFill>
                <a:srgbClr val="B7B7B7"/>
              </a:solidFill>
            </a:endParaRPr>
          </a:p>
        </p:txBody>
      </p:sp>
      <p:sp>
        <p:nvSpPr>
          <p:cNvPr id="294" name="Google Shape;294;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98"/>
        <p:cNvGrpSpPr/>
        <p:nvPr/>
      </p:nvGrpSpPr>
      <p:grpSpPr>
        <a:xfrm>
          <a:off x="0" y="0"/>
          <a:ext cx="0" cy="0"/>
          <a:chOff x="0" y="0"/>
          <a:chExt cx="0" cy="0"/>
        </a:xfrm>
      </p:grpSpPr>
      <p:pic>
        <p:nvPicPr>
          <p:cNvPr id="299" name="Google Shape;299;p45"/>
          <p:cNvPicPr preferRelativeResize="0"/>
          <p:nvPr/>
        </p:nvPicPr>
        <p:blipFill rotWithShape="1">
          <a:blip r:embed="rId3">
            <a:alphaModFix/>
          </a:blip>
          <a:srcRect l="33853" t="28074" r="23294" b="38042"/>
          <a:stretch/>
        </p:blipFill>
        <p:spPr>
          <a:xfrm>
            <a:off x="331713" y="525075"/>
            <a:ext cx="8480573" cy="3771900"/>
          </a:xfrm>
          <a:prstGeom prst="rect">
            <a:avLst/>
          </a:prstGeom>
          <a:noFill/>
          <a:ln>
            <a:noFill/>
          </a:ln>
        </p:spPr>
      </p:pic>
      <p:sp>
        <p:nvSpPr>
          <p:cNvPr id="300" name="Google Shape;300;p45"/>
          <p:cNvSpPr txBox="1"/>
          <p:nvPr/>
        </p:nvSpPr>
        <p:spPr>
          <a:xfrm>
            <a:off x="2286000" y="4820400"/>
            <a:ext cx="4572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http://www.lailasprakse.lv/kognitivi-biheiviorala-terapija/dzila-diafragmala-elposana</a:t>
            </a:r>
            <a:endParaRPr sz="900">
              <a:solidFill>
                <a:srgbClr val="B7B7B7"/>
              </a:solidFill>
            </a:endParaRPr>
          </a:p>
        </p:txBody>
      </p:sp>
      <p:sp>
        <p:nvSpPr>
          <p:cNvPr id="301" name="Google Shape;301;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305"/>
        <p:cNvGrpSpPr/>
        <p:nvPr/>
      </p:nvGrpSpPr>
      <p:grpSpPr>
        <a:xfrm>
          <a:off x="0" y="0"/>
          <a:ext cx="0" cy="0"/>
          <a:chOff x="0" y="0"/>
          <a:chExt cx="0" cy="0"/>
        </a:xfrm>
      </p:grpSpPr>
      <p:sp>
        <p:nvSpPr>
          <p:cNvPr id="306" name="Google Shape;306;p46"/>
          <p:cNvSpPr txBox="1">
            <a:spLocks noGrp="1"/>
          </p:cNvSpPr>
          <p:nvPr>
            <p:ph type="body" idx="1"/>
          </p:nvPr>
        </p:nvSpPr>
        <p:spPr>
          <a:xfrm>
            <a:off x="311700" y="4162525"/>
            <a:ext cx="8520600" cy="8943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lv" sz="3200" b="1">
                <a:solidFill>
                  <a:srgbClr val="748E3E"/>
                </a:solidFill>
              </a:rPr>
              <a:t>Paldies par uzmanību!</a:t>
            </a:r>
            <a:endParaRPr sz="3200" b="1">
              <a:solidFill>
                <a:srgbClr val="748E3E"/>
              </a:solidFill>
            </a:endParaRPr>
          </a:p>
        </p:txBody>
      </p:sp>
      <p:sp>
        <p:nvSpPr>
          <p:cNvPr id="307" name="Google Shape;307;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34</a:t>
            </a:fld>
            <a:endParaRPr/>
          </a:p>
        </p:txBody>
      </p:sp>
      <p:pic>
        <p:nvPicPr>
          <p:cNvPr id="308" name="Google Shape;308;p46"/>
          <p:cNvPicPr preferRelativeResize="0"/>
          <p:nvPr/>
        </p:nvPicPr>
        <p:blipFill>
          <a:blip r:embed="rId3">
            <a:alphaModFix/>
          </a:blip>
          <a:stretch>
            <a:fillRect/>
          </a:stretch>
        </p:blipFill>
        <p:spPr>
          <a:xfrm>
            <a:off x="960825" y="214325"/>
            <a:ext cx="7222352" cy="39127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1117400" y="557600"/>
            <a:ext cx="6909200" cy="4028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l="31734" t="32333" r="25242" b="16562"/>
          <a:stretch/>
        </p:blipFill>
        <p:spPr>
          <a:xfrm>
            <a:off x="1065325" y="97300"/>
            <a:ext cx="7407115" cy="4948900"/>
          </a:xfrm>
          <a:prstGeom prst="rect">
            <a:avLst/>
          </a:prstGeom>
          <a:noFill/>
          <a:ln>
            <a:noFill/>
          </a:ln>
        </p:spPr>
      </p:pic>
      <p:sp>
        <p:nvSpPr>
          <p:cNvPr id="85" name="Google Shape;8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lv" b="1">
                <a:solidFill>
                  <a:srgbClr val="38761D"/>
                </a:solidFill>
              </a:rPr>
              <a:t>Ķermeņa apzināšanās un meditācija</a:t>
            </a:r>
            <a:endParaRPr/>
          </a:p>
        </p:txBody>
      </p:sp>
      <p:sp>
        <p:nvSpPr>
          <p:cNvPr id="91" name="Google Shape;91;p18"/>
          <p:cNvSpPr txBox="1">
            <a:spLocks noGrp="1"/>
          </p:cNvSpPr>
          <p:nvPr>
            <p:ph type="body" idx="1"/>
          </p:nvPr>
        </p:nvSpPr>
        <p:spPr>
          <a:xfrm>
            <a:off x="311700" y="1152475"/>
            <a:ext cx="8520600" cy="152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lv" sz="2000">
                <a:solidFill>
                  <a:srgbClr val="38761D"/>
                </a:solidFill>
              </a:rPr>
              <a:t>Ķermeņa izpratne, sajūtu apzināšanās, kā arī ķermeņa un psihes vienotības apziņa ļauj pilnvērtīgāk un drošāk veikt kustības dažādās ikdienas aktivitātēs, justies apmierinātākām ar savu ķermeni un samazināt slimības radīto distresu, tādējādi kopumā uzlabojot dzīves kvalitāti.</a:t>
            </a:r>
            <a:endParaRPr sz="2000">
              <a:solidFill>
                <a:srgbClr val="38761D"/>
              </a:solidFill>
            </a:endParaRPr>
          </a:p>
        </p:txBody>
      </p:sp>
      <p:sp>
        <p:nvSpPr>
          <p:cNvPr id="92" name="Google Shape;92;p18"/>
          <p:cNvSpPr txBox="1"/>
          <p:nvPr/>
        </p:nvSpPr>
        <p:spPr>
          <a:xfrm>
            <a:off x="366150" y="4820400"/>
            <a:ext cx="8411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v" sz="900">
                <a:solidFill>
                  <a:srgbClr val="B7B7B7"/>
                </a:solidFill>
              </a:rPr>
              <a:t>https://www.rsu.lv/sites/default/files/imce/Zin%C4%81tnes%20departaments/zinatniskas_konferences/2018/kermena_apzinasanas_pec_mastektomijas.pdf</a:t>
            </a:r>
            <a:endParaRPr sz="900">
              <a:solidFill>
                <a:srgbClr val="B7B7B7"/>
              </a:solidFill>
            </a:endParaRPr>
          </a:p>
        </p:txBody>
      </p:sp>
      <p:pic>
        <p:nvPicPr>
          <p:cNvPr id="93" name="Google Shape;93;p18"/>
          <p:cNvPicPr preferRelativeResize="0"/>
          <p:nvPr/>
        </p:nvPicPr>
        <p:blipFill>
          <a:blip r:embed="rId3">
            <a:alphaModFix/>
          </a:blip>
          <a:stretch>
            <a:fillRect/>
          </a:stretch>
        </p:blipFill>
        <p:spPr>
          <a:xfrm>
            <a:off x="2911450" y="2678875"/>
            <a:ext cx="3321094" cy="1859813"/>
          </a:xfrm>
          <a:prstGeom prst="rect">
            <a:avLst/>
          </a:prstGeom>
          <a:noFill/>
          <a:ln>
            <a:noFill/>
          </a:ln>
        </p:spPr>
      </p:pic>
      <p:sp>
        <p:nvSpPr>
          <p:cNvPr id="94" name="Google Shape;9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38761D"/>
                </a:solidFill>
              </a:rPr>
              <a:t>Ķermeņa apzināšanās un meditācija</a:t>
            </a:r>
            <a:endParaRPr b="1">
              <a:solidFill>
                <a:srgbClr val="38761D"/>
              </a:solidFill>
            </a:endParaRPr>
          </a:p>
        </p:txBody>
      </p:sp>
      <p:sp>
        <p:nvSpPr>
          <p:cNvPr id="100" name="Google Shape;100;p19"/>
          <p:cNvSpPr txBox="1">
            <a:spLocks noGrp="1"/>
          </p:cNvSpPr>
          <p:nvPr>
            <p:ph type="body" idx="1"/>
          </p:nvPr>
        </p:nvSpPr>
        <p:spPr>
          <a:xfrm>
            <a:off x="311700" y="1141775"/>
            <a:ext cx="85206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lv" sz="2000">
                <a:solidFill>
                  <a:srgbClr val="38761D"/>
                </a:solidFill>
              </a:rPr>
              <a:t>Fizioterapijas metodes, kas veicina fizisko funkciju pilnvērtīgu atjaunošanos kontekstā ar emocionālā distresa mazināšanos, ir vērstas uz ķermeņa apzināšanos un izpratnes veidošanu par ķermeņa kustībām, fiziskajām spējām un kontroli, fizisko un emocionālo relaksāciju.</a:t>
            </a:r>
            <a:endParaRPr sz="2000">
              <a:solidFill>
                <a:srgbClr val="38761D"/>
              </a:solidFill>
            </a:endParaRPr>
          </a:p>
        </p:txBody>
      </p:sp>
      <p:sp>
        <p:nvSpPr>
          <p:cNvPr id="101" name="Google Shape;101;p19"/>
          <p:cNvSpPr txBox="1"/>
          <p:nvPr/>
        </p:nvSpPr>
        <p:spPr>
          <a:xfrm>
            <a:off x="366150" y="4820400"/>
            <a:ext cx="8411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v" sz="900">
                <a:solidFill>
                  <a:srgbClr val="B7B7B7"/>
                </a:solidFill>
              </a:rPr>
              <a:t>https://www.rsu.lv/sites/default/files/imce/Zin%C4%81tnes%20departaments/zinatniskas_konferences/2018/kermena_apzinasanas_pec_mastektomijas.pdf</a:t>
            </a:r>
            <a:endParaRPr sz="900">
              <a:solidFill>
                <a:srgbClr val="B7B7B7"/>
              </a:solidFill>
            </a:endParaRPr>
          </a:p>
        </p:txBody>
      </p:sp>
      <p:pic>
        <p:nvPicPr>
          <p:cNvPr id="102" name="Google Shape;102;p19"/>
          <p:cNvPicPr preferRelativeResize="0"/>
          <p:nvPr/>
        </p:nvPicPr>
        <p:blipFill>
          <a:blip r:embed="rId3">
            <a:alphaModFix/>
          </a:blip>
          <a:stretch>
            <a:fillRect/>
          </a:stretch>
        </p:blipFill>
        <p:spPr>
          <a:xfrm>
            <a:off x="2987893" y="2866025"/>
            <a:ext cx="3012857" cy="1687200"/>
          </a:xfrm>
          <a:prstGeom prst="rect">
            <a:avLst/>
          </a:prstGeom>
          <a:noFill/>
          <a:ln>
            <a:noFill/>
          </a:ln>
        </p:spPr>
      </p:pic>
      <p:sp>
        <p:nvSpPr>
          <p:cNvPr id="103" name="Google Shape;10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311700" y="3164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38761D"/>
                </a:solidFill>
              </a:rPr>
              <a:t>Pirmie soļi ķermeņa apzināšanās un meditācijas tehnikā</a:t>
            </a:r>
            <a:endParaRPr b="1">
              <a:solidFill>
                <a:srgbClr val="38761D"/>
              </a:solidFill>
            </a:endParaRPr>
          </a:p>
        </p:txBody>
      </p:sp>
      <p:sp>
        <p:nvSpPr>
          <p:cNvPr id="109" name="Google Shape;109;p20"/>
          <p:cNvSpPr txBox="1">
            <a:spLocks noGrp="1"/>
          </p:cNvSpPr>
          <p:nvPr>
            <p:ph type="body" idx="1"/>
          </p:nvPr>
        </p:nvSpPr>
        <p:spPr>
          <a:xfrm>
            <a:off x="311700" y="1517700"/>
            <a:ext cx="85206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rgbClr val="38761D"/>
              </a:buClr>
              <a:buSzPts val="2000"/>
              <a:buChar char="●"/>
            </a:pPr>
            <a:r>
              <a:rPr lang="lv" sz="2000">
                <a:solidFill>
                  <a:srgbClr val="38761D"/>
                </a:solidFill>
              </a:rPr>
              <a:t>Praktizēt iespējams jebkurā vietā un laikā</a:t>
            </a:r>
            <a:endParaRPr sz="2000">
              <a:solidFill>
                <a:srgbClr val="38761D"/>
              </a:solidFill>
            </a:endParaRPr>
          </a:p>
          <a:p>
            <a:pPr marL="457200" lvl="0" indent="-355600" algn="l" rtl="0">
              <a:spcBef>
                <a:spcPts val="0"/>
              </a:spcBef>
              <a:spcAft>
                <a:spcPts val="0"/>
              </a:spcAft>
              <a:buClr>
                <a:srgbClr val="38761D"/>
              </a:buClr>
              <a:buSzPts val="2000"/>
              <a:buChar char="●"/>
            </a:pPr>
            <a:r>
              <a:rPr lang="lv" sz="2000">
                <a:solidFill>
                  <a:srgbClr val="38761D"/>
                </a:solidFill>
              </a:rPr>
              <a:t>Sāciet “skenēt” mirkļus</a:t>
            </a:r>
            <a:endParaRPr sz="2000">
              <a:solidFill>
                <a:srgbClr val="38761D"/>
              </a:solidFill>
            </a:endParaRPr>
          </a:p>
          <a:p>
            <a:pPr marL="457200" lvl="0" indent="-355600" algn="l" rtl="0">
              <a:spcBef>
                <a:spcPts val="0"/>
              </a:spcBef>
              <a:spcAft>
                <a:spcPts val="0"/>
              </a:spcAft>
              <a:buClr>
                <a:srgbClr val="38761D"/>
              </a:buClr>
              <a:buSzPts val="2000"/>
              <a:buChar char="●"/>
            </a:pPr>
            <a:r>
              <a:rPr lang="lv" sz="2000">
                <a:solidFill>
                  <a:srgbClr val="38761D"/>
                </a:solidFill>
              </a:rPr>
              <a:t>Izdzīvojiet atsevišķus momentus</a:t>
            </a:r>
            <a:endParaRPr sz="2000">
              <a:solidFill>
                <a:srgbClr val="38761D"/>
              </a:solidFill>
            </a:endParaRPr>
          </a:p>
          <a:p>
            <a:pPr marL="457200" lvl="0" indent="-355600" algn="l" rtl="0">
              <a:spcBef>
                <a:spcPts val="0"/>
              </a:spcBef>
              <a:spcAft>
                <a:spcPts val="0"/>
              </a:spcAft>
              <a:buClr>
                <a:srgbClr val="38761D"/>
              </a:buClr>
              <a:buSzPts val="2000"/>
              <a:buChar char="●"/>
            </a:pPr>
            <a:r>
              <a:rPr lang="lv" sz="2000">
                <a:solidFill>
                  <a:srgbClr val="38761D"/>
                </a:solidFill>
              </a:rPr>
              <a:t>Pieņemiet sevi</a:t>
            </a:r>
            <a:endParaRPr sz="2000">
              <a:solidFill>
                <a:srgbClr val="38761D"/>
              </a:solidFill>
            </a:endParaRPr>
          </a:p>
          <a:p>
            <a:pPr marL="457200" lvl="0" indent="-355600" algn="l" rtl="0">
              <a:spcBef>
                <a:spcPts val="0"/>
              </a:spcBef>
              <a:spcAft>
                <a:spcPts val="0"/>
              </a:spcAft>
              <a:buClr>
                <a:srgbClr val="38761D"/>
              </a:buClr>
              <a:buSzPts val="2000"/>
              <a:buChar char="●"/>
            </a:pPr>
            <a:r>
              <a:rPr lang="lv" sz="2000">
                <a:solidFill>
                  <a:srgbClr val="38761D"/>
                </a:solidFill>
              </a:rPr>
              <a:t>Fokusējieties uz savu elpu</a:t>
            </a:r>
            <a:endParaRPr sz="2000">
              <a:solidFill>
                <a:srgbClr val="38761D"/>
              </a:solidFill>
            </a:endParaRPr>
          </a:p>
          <a:p>
            <a:pPr marL="457200" lvl="0" indent="-355600" algn="l" rtl="0">
              <a:spcBef>
                <a:spcPts val="0"/>
              </a:spcBef>
              <a:spcAft>
                <a:spcPts val="0"/>
              </a:spcAft>
              <a:buClr>
                <a:srgbClr val="38761D"/>
              </a:buClr>
              <a:buSzPts val="2000"/>
              <a:buChar char="●"/>
            </a:pPr>
            <a:r>
              <a:rPr lang="lv" sz="2000">
                <a:solidFill>
                  <a:srgbClr val="38761D"/>
                </a:solidFill>
              </a:rPr>
              <a:t>Nav nepieciešams inventārs</a:t>
            </a:r>
            <a:endParaRPr sz="2000">
              <a:solidFill>
                <a:srgbClr val="38761D"/>
              </a:solidFill>
            </a:endParaRPr>
          </a:p>
        </p:txBody>
      </p:sp>
      <p:sp>
        <p:nvSpPr>
          <p:cNvPr id="110" name="Google Shape;110;p20"/>
          <p:cNvSpPr txBox="1"/>
          <p:nvPr/>
        </p:nvSpPr>
        <p:spPr>
          <a:xfrm>
            <a:off x="880500" y="4768575"/>
            <a:ext cx="7383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https://www.mayoclinic.org/healthy-lifestyle/consumer-health/in-depth/mindfulness-exercises/art-20046356</a:t>
            </a:r>
            <a:endParaRPr sz="900">
              <a:solidFill>
                <a:srgbClr val="B7B7B7"/>
              </a:solidFill>
            </a:endParaRPr>
          </a:p>
        </p:txBody>
      </p:sp>
      <p:sp>
        <p:nvSpPr>
          <p:cNvPr id="111" name="Google Shape;11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EAD3"/>
        </a:solidFill>
        <a:effectLst/>
      </p:bgPr>
    </p:bg>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lv" b="1">
                <a:solidFill>
                  <a:srgbClr val="38761D"/>
                </a:solidFill>
              </a:rPr>
              <a:t>Meditācija sēdus stāvoklī</a:t>
            </a:r>
            <a:endParaRPr b="1">
              <a:solidFill>
                <a:srgbClr val="38761D"/>
              </a:solidFill>
            </a:endParaRPr>
          </a:p>
        </p:txBody>
      </p:sp>
      <p:sp>
        <p:nvSpPr>
          <p:cNvPr id="117" name="Google Shape;117;p21"/>
          <p:cNvSpPr txBox="1">
            <a:spLocks noGrp="1"/>
          </p:cNvSpPr>
          <p:nvPr>
            <p:ph type="body" idx="1"/>
          </p:nvPr>
        </p:nvSpPr>
        <p:spPr>
          <a:xfrm>
            <a:off x="311700" y="1152475"/>
            <a:ext cx="8520600" cy="1665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lv" sz="2000">
                <a:solidFill>
                  <a:srgbClr val="38761D"/>
                </a:solidFill>
              </a:rPr>
              <a:t>Sēdiet ērti  ar taisnu muguru, kājas novietotas uz grīdas un rokas klēpī. Elpojot caur degunu, koncentrējieties uz elpu, kas pārvietojas un iziet no ķermeņa. Ja fiziskas sajūtas vai domas pārtrauc meditāciju, atzīmējiet pieredzi un pēc tam atgriezieties pie elpas.</a:t>
            </a:r>
            <a:endParaRPr sz="2000">
              <a:solidFill>
                <a:srgbClr val="38761D"/>
              </a:solidFill>
            </a:endParaRPr>
          </a:p>
        </p:txBody>
      </p:sp>
      <p:pic>
        <p:nvPicPr>
          <p:cNvPr id="118" name="Google Shape;118;p21"/>
          <p:cNvPicPr preferRelativeResize="0"/>
          <p:nvPr/>
        </p:nvPicPr>
        <p:blipFill rotWithShape="1">
          <a:blip r:embed="rId3">
            <a:alphaModFix/>
          </a:blip>
          <a:srcRect b="12349"/>
          <a:stretch/>
        </p:blipFill>
        <p:spPr>
          <a:xfrm>
            <a:off x="3386125" y="2818075"/>
            <a:ext cx="2272475" cy="1937125"/>
          </a:xfrm>
          <a:prstGeom prst="rect">
            <a:avLst/>
          </a:prstGeom>
          <a:noFill/>
          <a:ln>
            <a:noFill/>
          </a:ln>
        </p:spPr>
      </p:pic>
      <p:sp>
        <p:nvSpPr>
          <p:cNvPr id="119" name="Google Shape;119;p21"/>
          <p:cNvSpPr txBox="1"/>
          <p:nvPr/>
        </p:nvSpPr>
        <p:spPr>
          <a:xfrm>
            <a:off x="880500" y="4768575"/>
            <a:ext cx="73830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lv" sz="900">
                <a:solidFill>
                  <a:srgbClr val="B7B7B7"/>
                </a:solidFill>
              </a:rPr>
              <a:t>https://www.mayoclinic.org/healthy-lifestyle/consumer-health/in-depth/mindfulness-exercises/art-20046356</a:t>
            </a:r>
            <a:endParaRPr sz="900">
              <a:solidFill>
                <a:srgbClr val="B7B7B7"/>
              </a:solidFill>
            </a:endParaRPr>
          </a:p>
        </p:txBody>
      </p:sp>
      <p:sp>
        <p:nvSpPr>
          <p:cNvPr id="120" name="Google Shape;12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lv"/>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1071</Words>
  <Application>Microsoft Office PowerPoint</Application>
  <PresentationFormat>On-screen Show (16:9)</PresentationFormat>
  <Paragraphs>118</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Simple Light</vt:lpstr>
      <vt:lpstr>Terapijas metodes labsajūtai</vt:lpstr>
      <vt:lpstr>PowerPoint Presentation</vt:lpstr>
      <vt:lpstr>Stress</vt:lpstr>
      <vt:lpstr>PowerPoint Presentation</vt:lpstr>
      <vt:lpstr>PowerPoint Presentation</vt:lpstr>
      <vt:lpstr>Ķermeņa apzināšanās un meditācija</vt:lpstr>
      <vt:lpstr>Ķermeņa apzināšanās un meditācija</vt:lpstr>
      <vt:lpstr>Pirmie soļi ķermeņa apzināšanās un meditācijas tehnikā</vt:lpstr>
      <vt:lpstr>Meditācija sēdus stāvoklī</vt:lpstr>
      <vt:lpstr>Pastaigas meditācija</vt:lpstr>
      <vt:lpstr>Ķermeņa skenēšanas meditācija</vt:lpstr>
      <vt:lpstr>Relaksācijas vingrojumi</vt:lpstr>
      <vt:lpstr>Atgriezeniskās saites veidošana</vt:lpstr>
      <vt:lpstr>Atgriezeniskās saites veidošana</vt:lpstr>
      <vt:lpstr>Atgriezeniskās saites veidošana</vt:lpstr>
      <vt:lpstr>Kā izprast un pielietot atgriezeniskās saites modeli?</vt:lpstr>
      <vt:lpstr>Progresīvā relaksācija</vt:lpstr>
      <vt:lpstr>Progresīvā relaksācija</vt:lpstr>
      <vt:lpstr>Progresīvās relaksācijas veikšanas ieteikumi</vt:lpstr>
      <vt:lpstr>Vingrošana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Elpošanas vingrinājumi</vt:lpstr>
      <vt:lpstr>Diafragmālā elpošana</vt:lpstr>
      <vt:lpstr>Kā veikt diafragmālo elpošanu?</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Terapijas metodes labsajūtai</dc:title>
  <dc:creator>user</dc:creator>
  <cp:lastModifiedBy>user</cp:lastModifiedBy>
  <cp:revision>1</cp:revision>
  <dcterms:modified xsi:type="dcterms:W3CDTF">2021-05-18T16:03:53Z</dcterms:modified>
</cp:coreProperties>
</file>