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806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unita\Documents\DZIVIBAS_KOKS_2023\SIF_2023\Aptauja_Pacientu\DzK_data_summary_v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Skaits</c:v>
                </c:pt>
              </c:strCache>
            </c:strRef>
          </c:tx>
          <c:invertIfNegative val="0"/>
          <c:cat>
            <c:strRef>
              <c:f>Sheet1!$A$6:$A$11</c:f>
              <c:strCache>
                <c:ptCount val="6"/>
                <c:pt idx="0">
                  <c:v>25 - 34 gadi</c:v>
                </c:pt>
                <c:pt idx="1">
                  <c:v>35 - 44 gadi</c:v>
                </c:pt>
                <c:pt idx="2">
                  <c:v>45 - 54 gadi </c:v>
                </c:pt>
                <c:pt idx="3">
                  <c:v>55 - 64 gadi </c:v>
                </c:pt>
                <c:pt idx="4">
                  <c:v>65 - 74 gadi </c:v>
                </c:pt>
                <c:pt idx="5">
                  <c:v>75 un vairāk </c:v>
                </c:pt>
              </c:strCache>
            </c:strRef>
          </c:cat>
          <c:val>
            <c:numRef>
              <c:f>Sheet1!$B$6:$B$11</c:f>
              <c:numCache>
                <c:formatCode>General</c:formatCode>
                <c:ptCount val="6"/>
                <c:pt idx="0">
                  <c:v>13</c:v>
                </c:pt>
                <c:pt idx="1">
                  <c:v>37</c:v>
                </c:pt>
                <c:pt idx="2">
                  <c:v>77</c:v>
                </c:pt>
                <c:pt idx="3">
                  <c:v>89</c:v>
                </c:pt>
                <c:pt idx="4">
                  <c:v>39</c:v>
                </c:pt>
                <c:pt idx="5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Sheet1!$C$5</c:f>
              <c:strCache>
                <c:ptCount val="1"/>
              </c:strCache>
            </c:strRef>
          </c:tx>
          <c:invertIfNegative val="0"/>
          <c:cat>
            <c:strRef>
              <c:f>Sheet1!$A$6:$A$11</c:f>
              <c:strCache>
                <c:ptCount val="6"/>
                <c:pt idx="0">
                  <c:v>25 - 34 gadi</c:v>
                </c:pt>
                <c:pt idx="1">
                  <c:v>35 - 44 gadi</c:v>
                </c:pt>
                <c:pt idx="2">
                  <c:v>45 - 54 gadi </c:v>
                </c:pt>
                <c:pt idx="3">
                  <c:v>55 - 64 gadi </c:v>
                </c:pt>
                <c:pt idx="4">
                  <c:v>65 - 74 gadi </c:v>
                </c:pt>
                <c:pt idx="5">
                  <c:v>75 un vairāk </c:v>
                </c:pt>
              </c:strCache>
            </c:strRef>
          </c:cat>
          <c:val>
            <c:numRef>
              <c:f>Sheet1!$C$6:$C$11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263808"/>
        <c:axId val="184176576"/>
      </c:barChart>
      <c:catAx>
        <c:axId val="214263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84176576"/>
        <c:crosses val="autoZero"/>
        <c:auto val="1"/>
        <c:lblAlgn val="ctr"/>
        <c:lblOffset val="100"/>
        <c:noMultiLvlLbl val="0"/>
      </c:catAx>
      <c:valAx>
        <c:axId val="184176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263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Sheet1!$C$59</c:f>
              <c:strCache>
                <c:ptCount val="1"/>
                <c:pt idx="0">
                  <c:v>%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Sheet1!$A$60:$B$68</c:f>
              <c:strCache>
                <c:ptCount val="9"/>
                <c:pt idx="0">
                  <c:v>Lieliski, regulāri sekoju līdzi veselībai, veicu profilaktiskos izmeklējumus </c:v>
                </c:pt>
                <c:pt idx="1">
                  <c:v>Mans veselības stāvoklis nav tik labs, kā gribētos</c:v>
                </c:pt>
                <c:pt idx="2">
                  <c:v>Uzskatu, ka mans veselības stāvoklis ir slikts</c:v>
                </c:pt>
                <c:pt idx="3">
                  <c:v>Labi. Pie ārsta eju tikai tad, kad kaut kas noticis </c:v>
                </c:pt>
                <c:pt idx="4">
                  <c:v>Pie ārsta neeju vispār, nav vērts</c:v>
                </c:pt>
                <c:pt idx="5">
                  <c:v>Gan jau ir labi. Pie ārsta iet ir ļoti dārgi </c:v>
                </c:pt>
                <c:pt idx="6">
                  <c:v>Kopumā labi, atbilstoši vecumam </c:v>
                </c:pt>
                <c:pt idx="7">
                  <c:v>Cits:</c:v>
                </c:pt>
                <c:pt idx="8">
                  <c:v>.. Esmu onkoslimniece</c:v>
                </c:pt>
              </c:strCache>
            </c:strRef>
          </c:cat>
          <c:val>
            <c:numRef>
              <c:f>Sheet1!$C$60:$C$68</c:f>
              <c:numCache>
                <c:formatCode>0</c:formatCode>
                <c:ptCount val="9"/>
                <c:pt idx="0">
                  <c:v>11.194029850746269</c:v>
                </c:pt>
                <c:pt idx="1">
                  <c:v>48.507462686567166</c:v>
                </c:pt>
                <c:pt idx="2">
                  <c:v>13.805970149253731</c:v>
                </c:pt>
                <c:pt idx="3">
                  <c:v>8.2089552238805972</c:v>
                </c:pt>
                <c:pt idx="4">
                  <c:v>0.37313432835820892</c:v>
                </c:pt>
                <c:pt idx="5">
                  <c:v>0</c:v>
                </c:pt>
                <c:pt idx="6">
                  <c:v>11.194029850746269</c:v>
                </c:pt>
                <c:pt idx="7">
                  <c:v>6.7164179104477615</c:v>
                </c:pt>
                <c:pt idx="8">
                  <c:v>1.8656716417910446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ln w="19050">
              <a:noFill/>
            </a:ln>
          </c:spPr>
          <c:invertIfNegative val="0"/>
          <c:cat>
            <c:strRef>
              <c:f>Sheet1!$A$71:$A$80</c:f>
              <c:strCache>
                <c:ptCount val="10"/>
                <c:pt idx="0">
                  <c:v>Ļoti ātri, viss bija labi, ģimenes ārsts visu izdarīja, 1-2 nedēļas </c:v>
                </c:pt>
                <c:pt idx="1">
                  <c:v>Ģimenes ārstam (ĢĀ) nevar uzticēties, jāmeklē speciālists </c:v>
                </c:pt>
                <c:pt idx="2">
                  <c:v>Vērsos pa tiešo pie speciālista,man ir veselības apdrošināšana </c:v>
                </c:pt>
                <c:pt idx="3">
                  <c:v>Pēc ĢĀ nosūtījuma, saskaroties rindām, meklējām maksas pakalpojumus </c:v>
                </c:pt>
                <c:pt idx="4">
                  <c:v>ĢĀ izrakstīja izmeklējumus, taču valsts nodrošinātie pakalpojumu bija nepieejami mēnešiem uz priekšu,  meklēju privātklīnikas </c:v>
                </c:pt>
                <c:pt idx="5">
                  <c:v>Nevaru noteikt laika ilgumu, mēģināju saprast veselības aprūpes  specifiku </c:v>
                </c:pt>
                <c:pt idx="6">
                  <c:v>ĢĀ uzklausīja, izrakstīja izmeklējumus, taču nevarēju pierakstīties, jo visi pieraksti ilgstoši bija aizņemti </c:v>
                </c:pt>
                <c:pt idx="7">
                  <c:v>Pagāja vairāk laika nekā nepieciešams, jo izrādījās, ka tā ir retā diagnoze </c:v>
                </c:pt>
                <c:pt idx="8">
                  <c:v>Man diagnozi noteica "maksas medicīnas" sadaļā, vairs nevaru saņemt valsts apaksātos pakalpojumus </c:v>
                </c:pt>
                <c:pt idx="9">
                  <c:v>Cits</c:v>
                </c:pt>
              </c:strCache>
            </c:strRef>
          </c:cat>
          <c:val>
            <c:numRef>
              <c:f>Sheet1!$B$71:$B$80</c:f>
              <c:numCache>
                <c:formatCode>General</c:formatCode>
                <c:ptCount val="10"/>
                <c:pt idx="0">
                  <c:v>104</c:v>
                </c:pt>
                <c:pt idx="1">
                  <c:v>43</c:v>
                </c:pt>
                <c:pt idx="2">
                  <c:v>43</c:v>
                </c:pt>
                <c:pt idx="3">
                  <c:v>28</c:v>
                </c:pt>
                <c:pt idx="4">
                  <c:v>22</c:v>
                </c:pt>
                <c:pt idx="5">
                  <c:v>22</c:v>
                </c:pt>
                <c:pt idx="6">
                  <c:v>17</c:v>
                </c:pt>
                <c:pt idx="7">
                  <c:v>15</c:v>
                </c:pt>
                <c:pt idx="8">
                  <c:v>4</c:v>
                </c:pt>
                <c:pt idx="9">
                  <c:v>68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7083264"/>
        <c:axId val="147008896"/>
      </c:barChart>
      <c:catAx>
        <c:axId val="14708326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7008896"/>
        <c:crosses val="autoZero"/>
        <c:auto val="1"/>
        <c:lblAlgn val="ctr"/>
        <c:lblOffset val="100"/>
        <c:noMultiLvlLbl val="0"/>
      </c:catAx>
      <c:valAx>
        <c:axId val="14700889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1470832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Sheet1!$A$107:$A$115</c:f>
              <c:strCache>
                <c:ptCount val="9"/>
                <c:pt idx="0">
                  <c:v>ĢĀ atteicās nosūtīt mani uz izmeklējumiem</c:v>
                </c:pt>
                <c:pt idx="1">
                  <c:v>Ārsts nerunāja, deva tikai nosūtījumus</c:v>
                </c:pt>
                <c:pt idx="2">
                  <c:v>Ārtsts visu labi paskaidroja</c:v>
                </c:pt>
                <c:pt idx="3">
                  <c:v>Biju sagatavojies, pats visu jautāju</c:v>
                </c:pt>
                <c:pt idx="4">
                  <c:v>Bija satraukums, neko nesapratu, tuvinieka arī nebija</c:v>
                </c:pt>
                <c:pt idx="5">
                  <c:v>Ārtsts tuvinieku neņēma vēra</c:v>
                </c:pt>
                <c:pt idx="6">
                  <c:v>Gribēju, lai tuvinieks piedalās</c:v>
                </c:pt>
                <c:pt idx="7">
                  <c:v>Ārsts atteica tuviniekam</c:v>
                </c:pt>
                <c:pt idx="8">
                  <c:v>Citas: </c:v>
                </c:pt>
              </c:strCache>
            </c:strRef>
          </c:cat>
          <c:val>
            <c:numRef>
              <c:f>Sheet1!$B$107:$B$115</c:f>
              <c:numCache>
                <c:formatCode>General</c:formatCode>
                <c:ptCount val="9"/>
                <c:pt idx="0">
                  <c:v>51</c:v>
                </c:pt>
                <c:pt idx="1">
                  <c:v>28</c:v>
                </c:pt>
                <c:pt idx="2">
                  <c:v>91</c:v>
                </c:pt>
                <c:pt idx="3">
                  <c:v>89</c:v>
                </c:pt>
                <c:pt idx="4">
                  <c:v>43</c:v>
                </c:pt>
                <c:pt idx="5">
                  <c:v>13</c:v>
                </c:pt>
                <c:pt idx="6">
                  <c:v>26</c:v>
                </c:pt>
                <c:pt idx="7">
                  <c:v>2</c:v>
                </c:pt>
                <c:pt idx="8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442624"/>
        <c:axId val="149360000"/>
      </c:barChart>
      <c:catAx>
        <c:axId val="14844262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9360000"/>
        <c:crosses val="autoZero"/>
        <c:auto val="1"/>
        <c:lblAlgn val="ctr"/>
        <c:lblOffset val="100"/>
        <c:noMultiLvlLbl val="0"/>
      </c:catAx>
      <c:valAx>
        <c:axId val="149360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8442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Sheet1!$A$122:$A$130</c:f>
              <c:strCache>
                <c:ptCount val="9"/>
                <c:pt idx="0">
                  <c:v>ĢĀ bija labs, nonācu zaļajā koridorā</c:v>
                </c:pt>
                <c:pt idx="1">
                  <c:v>ĢĀ bija labs, nonācu dzeltenajākoridorā</c:v>
                </c:pt>
                <c:pt idx="2">
                  <c:v>ĢĀ nezināja par zaļo un dzelteno koridori</c:v>
                </c:pt>
                <c:pt idx="3">
                  <c:v>Līdz diagnozei nonācām 2-u nedēļu laikā</c:v>
                </c:pt>
                <c:pt idx="4">
                  <c:v>Līdz diganozei nonācām mēneša laikā</c:v>
                </c:pt>
                <c:pt idx="5">
                  <c:v>Līdz diagnozei vairāki mēneši, nevarēju pierakstīties uz izmeklējumiem</c:v>
                </c:pt>
                <c:pt idx="6">
                  <c:v>Noteica diagnozi, bet līdz ārstēšanai nija jāgaida vairākas nedēļas</c:v>
                </c:pt>
                <c:pt idx="7">
                  <c:v>Noteica diagnozi, bet bija jāgaida vairāki mēneši</c:v>
                </c:pt>
                <c:pt idx="8">
                  <c:v>Cita</c:v>
                </c:pt>
              </c:strCache>
            </c:strRef>
          </c:cat>
          <c:val>
            <c:numRef>
              <c:f>Sheet1!$B$122:$B$130</c:f>
              <c:numCache>
                <c:formatCode>General</c:formatCode>
                <c:ptCount val="9"/>
                <c:pt idx="0">
                  <c:v>105</c:v>
                </c:pt>
                <c:pt idx="1">
                  <c:v>8</c:v>
                </c:pt>
                <c:pt idx="2">
                  <c:v>12</c:v>
                </c:pt>
                <c:pt idx="3">
                  <c:v>54</c:v>
                </c:pt>
                <c:pt idx="4">
                  <c:v>54</c:v>
                </c:pt>
                <c:pt idx="5">
                  <c:v>53</c:v>
                </c:pt>
                <c:pt idx="6">
                  <c:v>40</c:v>
                </c:pt>
                <c:pt idx="7">
                  <c:v>47</c:v>
                </c:pt>
                <c:pt idx="8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3699328"/>
        <c:axId val="149363456"/>
      </c:barChart>
      <c:catAx>
        <c:axId val="15369932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49363456"/>
        <c:crosses val="autoZero"/>
        <c:auto val="1"/>
        <c:lblAlgn val="ctr"/>
        <c:lblOffset val="100"/>
        <c:noMultiLvlLbl val="0"/>
      </c:catAx>
      <c:valAx>
        <c:axId val="149363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699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Sheet1!$A$153:$A$158</c:f>
              <c:strCache>
                <c:ptCount val="6"/>
                <c:pt idx="0">
                  <c:v>Jā, man ārsts izstāstīja visu, kas mani sagaida </c:v>
                </c:pt>
                <c:pt idx="1">
                  <c:v>Ārsts neko īpaši nepaskaidroja, bet es nezināju, ko vaicāt</c:v>
                </c:pt>
                <c:pt idx="2">
                  <c:v>Ārsts ar mani tikpat kā nerunāja, tikai deva norādījumus </c:v>
                </c:pt>
                <c:pt idx="3">
                  <c:v>Ārsts man atvēlēja pietiekami laiku</c:v>
                </c:pt>
                <c:pt idx="4">
                  <c:v>Pats/pati biju sagatavojies/usies un uzdevu jautājumus</c:v>
                </c:pt>
                <c:pt idx="5">
                  <c:v>Citas: </c:v>
                </c:pt>
              </c:strCache>
            </c:strRef>
          </c:cat>
          <c:val>
            <c:numRef>
              <c:f>Sheet1!$B$153:$B$158</c:f>
              <c:numCache>
                <c:formatCode>General</c:formatCode>
                <c:ptCount val="6"/>
                <c:pt idx="0">
                  <c:v>85</c:v>
                </c:pt>
                <c:pt idx="1">
                  <c:v>58</c:v>
                </c:pt>
                <c:pt idx="2">
                  <c:v>21</c:v>
                </c:pt>
                <c:pt idx="3">
                  <c:v>44</c:v>
                </c:pt>
                <c:pt idx="4">
                  <c:v>36</c:v>
                </c:pt>
                <c:pt idx="5">
                  <c:v>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8199936"/>
        <c:axId val="203396160"/>
      </c:barChart>
      <c:catAx>
        <c:axId val="14819993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03396160"/>
        <c:crosses val="autoZero"/>
        <c:auto val="1"/>
        <c:lblAlgn val="ctr"/>
        <c:lblOffset val="100"/>
        <c:noMultiLvlLbl val="0"/>
      </c:catAx>
      <c:valAx>
        <c:axId val="2033961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819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Sheet1!$A$164:$A$171</c:f>
              <c:strCache>
                <c:ptCount val="8"/>
                <c:pt idx="0">
                  <c:v>Atgriezos mājās,nesapratu, kā dzīvot</c:v>
                </c:pt>
                <c:pt idx="1">
                  <c:v>Mājās veselība pasliktinājās, nezināju, kur griezties</c:v>
                </c:pt>
                <c:pt idx="2">
                  <c:v>Man viss bia skaidrs</c:v>
                </c:pt>
                <c:pt idx="3">
                  <c:v>Pēc ārstēšanas jutos bezpalīdzīgi, visu pamests </c:v>
                </c:pt>
                <c:pt idx="4">
                  <c:v>Nonācu ĢĀ uzraudzībā un gāju pie sava speciālista</c:v>
                </c:pt>
                <c:pt idx="5">
                  <c:v>Bija sajūta, ka neesmu nevienam vajadzīgs</c:v>
                </c:pt>
                <c:pt idx="6">
                  <c:v>Nezināju, kur vērsties, veselība pasliktinās</c:v>
                </c:pt>
                <c:pt idx="7">
                  <c:v>Citas: </c:v>
                </c:pt>
              </c:strCache>
            </c:strRef>
          </c:cat>
          <c:val>
            <c:numRef>
              <c:f>Sheet1!$B$164:$B$171</c:f>
              <c:numCache>
                <c:formatCode>General</c:formatCode>
                <c:ptCount val="8"/>
                <c:pt idx="0">
                  <c:v>63</c:v>
                </c:pt>
                <c:pt idx="1">
                  <c:v>21</c:v>
                </c:pt>
                <c:pt idx="2">
                  <c:v>81</c:v>
                </c:pt>
                <c:pt idx="3">
                  <c:v>34</c:v>
                </c:pt>
                <c:pt idx="4">
                  <c:v>125</c:v>
                </c:pt>
                <c:pt idx="5">
                  <c:v>27</c:v>
                </c:pt>
                <c:pt idx="6">
                  <c:v>38</c:v>
                </c:pt>
                <c:pt idx="7">
                  <c:v>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700352"/>
        <c:axId val="150915328"/>
      </c:barChart>
      <c:catAx>
        <c:axId val="15370035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0915328"/>
        <c:crosses val="autoZero"/>
        <c:auto val="1"/>
        <c:lblAlgn val="ctr"/>
        <c:lblOffset val="100"/>
        <c:noMultiLvlLbl val="0"/>
      </c:catAx>
      <c:valAx>
        <c:axId val="1509153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700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Sheet1!$A$178:$A$187</c:f>
              <c:strCache>
                <c:ptCount val="10"/>
                <c:pt idx="0">
                  <c:v>Pacienta tiesības, kas tās tādas?</c:v>
                </c:pt>
                <c:pt idx="1">
                  <c:v>Pacientam jāklausa ārstējošais ārsts</c:v>
                </c:pt>
                <c:pt idx="2">
                  <c:v>Pacientam jāzina viss par veselību, ārstam tas jāstāsta</c:v>
                </c:pt>
                <c:pt idx="3">
                  <c:v>Pacientam jāveido dialogs ar ārstu</c:v>
                </c:pt>
                <c:pt idx="4">
                  <c:v>Pacientam ir tiesības izvēlētiesārstēšanas metodi</c:v>
                </c:pt>
                <c:pt idx="5">
                  <c:v>Ārsts ir tas, kam jāveido dialogs ar pacientu un tuvinieku</c:v>
                </c:pt>
                <c:pt idx="6">
                  <c:v>Pacientam jābūt līdzestīgam ārstēšanas procesā</c:v>
                </c:pt>
                <c:pt idx="7">
                  <c:v>Pacientam un ārstam ir viens mērķis - veselība</c:v>
                </c:pt>
                <c:pt idx="8">
                  <c:v>Pacientam ir tiesības zināt visu par savu veselību</c:v>
                </c:pt>
                <c:pt idx="9">
                  <c:v>Citas: </c:v>
                </c:pt>
              </c:strCache>
            </c:strRef>
          </c:cat>
          <c:val>
            <c:numRef>
              <c:f>Sheet1!$B$178:$B$187</c:f>
              <c:numCache>
                <c:formatCode>General</c:formatCode>
                <c:ptCount val="10"/>
                <c:pt idx="0">
                  <c:v>29</c:v>
                </c:pt>
                <c:pt idx="1">
                  <c:v>34</c:v>
                </c:pt>
                <c:pt idx="2">
                  <c:v>167</c:v>
                </c:pt>
                <c:pt idx="3">
                  <c:v>50</c:v>
                </c:pt>
                <c:pt idx="4">
                  <c:v>79</c:v>
                </c:pt>
                <c:pt idx="5">
                  <c:v>53</c:v>
                </c:pt>
                <c:pt idx="6">
                  <c:v>80</c:v>
                </c:pt>
                <c:pt idx="7">
                  <c:v>87</c:v>
                </c:pt>
                <c:pt idx="8">
                  <c:v>121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403584"/>
        <c:axId val="150919360"/>
      </c:barChart>
      <c:catAx>
        <c:axId val="2240358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0919360"/>
        <c:crosses val="autoZero"/>
        <c:auto val="1"/>
        <c:lblAlgn val="ctr"/>
        <c:lblOffset val="100"/>
        <c:noMultiLvlLbl val="0"/>
      </c:catAx>
      <c:valAx>
        <c:axId val="150919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403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Sheet1!$A$192:$A$199</c:f>
              <c:strCache>
                <c:ptCount val="8"/>
                <c:pt idx="0">
                  <c:v>Pacienta tuviniekam vajadzētu apmeklēt ārstu un izmeklējumus kopā ar pacietu </c:v>
                </c:pt>
                <c:pt idx="1">
                  <c:v>Medicīnas personālam jārēķinās ar tuvinieku, jo tuvinieka klātbūtne uzlabo ārstēšans rezultātu </c:v>
                </c:pt>
                <c:pt idx="2">
                  <c:v>Pacienta tuvinieks tikai traucē un neko nedod</c:v>
                </c:pt>
                <c:pt idx="3">
                  <c:v>Pacienta tuvinieks noskaņo pacientu par sliktu ārstēšanas procesā</c:v>
                </c:pt>
                <c:pt idx="4">
                  <c:v>Pacienta  tuvinieki pārāk iejaucas ārstēšanas procesā</c:v>
                </c:pt>
                <c:pt idx="5">
                  <c:v>Pacienta tuvinieki pamet slimnieku likteņa varā</c:v>
                </c:pt>
                <c:pt idx="6">
                  <c:v>Pacienta  tuviniekam ir jābūt tikpat informētam kā pašam pacientam </c:v>
                </c:pt>
                <c:pt idx="7">
                  <c:v>Pacienta tuviniekam bieži vien arī nepieciešams atbalsts </c:v>
                </c:pt>
              </c:strCache>
            </c:strRef>
          </c:cat>
          <c:val>
            <c:numRef>
              <c:f>Sheet1!$B$192:$B$199</c:f>
              <c:numCache>
                <c:formatCode>General</c:formatCode>
                <c:ptCount val="8"/>
                <c:pt idx="0">
                  <c:v>185</c:v>
                </c:pt>
                <c:pt idx="1">
                  <c:v>223</c:v>
                </c:pt>
                <c:pt idx="2">
                  <c:v>102</c:v>
                </c:pt>
                <c:pt idx="3">
                  <c:v>17</c:v>
                </c:pt>
                <c:pt idx="4">
                  <c:v>3</c:v>
                </c:pt>
                <c:pt idx="5">
                  <c:v>6</c:v>
                </c:pt>
                <c:pt idx="6">
                  <c:v>135</c:v>
                </c:pt>
                <c:pt idx="7">
                  <c:v>161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1418368"/>
        <c:axId val="150949248"/>
      </c:barChart>
      <c:catAx>
        <c:axId val="151418368"/>
        <c:scaling>
          <c:orientation val="minMax"/>
        </c:scaling>
        <c:delete val="0"/>
        <c:axPos val="l"/>
        <c:majorTickMark val="none"/>
        <c:minorTickMark val="none"/>
        <c:tickLblPos val="nextTo"/>
        <c:crossAx val="150949248"/>
        <c:crosses val="autoZero"/>
        <c:auto val="1"/>
        <c:lblAlgn val="ctr"/>
        <c:lblOffset val="100"/>
        <c:noMultiLvlLbl val="0"/>
      </c:catAx>
      <c:valAx>
        <c:axId val="150949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418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049103237095362"/>
          <c:y val="2.9390857392825896E-2"/>
          <c:w val="0.47950896762904638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Sheet1!$A$205:$A$219</c:f>
              <c:strCache>
                <c:ptCount val="15"/>
                <c:pt idx="0">
                  <c:v>Ārsts izklāsta turpmāko ārstēsanu</c:v>
                </c:pt>
                <c:pt idx="1">
                  <c:v>(Pacienta) piekrišana</c:v>
                </c:pt>
                <c:pt idx="2">
                  <c:v>Parakstīts dokuments, veidlapa, līgums</c:v>
                </c:pt>
                <c:pt idx="3">
                  <c:v>Ārsts izklāsta riskus</c:v>
                </c:pt>
                <c:pt idx="4">
                  <c:v>Nevar neparakstīt, ja vēlas saņemt ārstēšanu</c:v>
                </c:pt>
                <c:pt idx="5">
                  <c:v>Informācijas sniegšana</c:v>
                </c:pt>
                <c:pt idx="6">
                  <c:v>Tuvinieku informēšana par pacienta veselības stāvokli</c:v>
                </c:pt>
                <c:pt idx="7">
                  <c:v>Nebija pietiekami izskaidrots</c:v>
                </c:pt>
                <c:pt idx="8">
                  <c:v>Ārsta-pacienta sadarbība</c:v>
                </c:pt>
                <c:pt idx="9">
                  <c:v>Iespēja izvēlēties ārstēšanu</c:v>
                </c:pt>
                <c:pt idx="10">
                  <c:v>Atbildības noņemšana</c:v>
                </c:pt>
                <c:pt idx="11">
                  <c:v>Iespēja uzdot jautājumus/atbildēt</c:v>
                </c:pt>
                <c:pt idx="12">
                  <c:v>Tuvinieku klātbūtne ārstnicības procesā</c:v>
                </c:pt>
                <c:pt idx="13">
                  <c:v>Dalība pētījumos</c:v>
                </c:pt>
                <c:pt idx="14">
                  <c:v>Cits</c:v>
                </c:pt>
              </c:strCache>
            </c:strRef>
          </c:cat>
          <c:val>
            <c:numRef>
              <c:f>Sheet1!$B$205:$B$219</c:f>
              <c:numCache>
                <c:formatCode>General</c:formatCode>
                <c:ptCount val="15"/>
                <c:pt idx="0">
                  <c:v>51</c:v>
                </c:pt>
                <c:pt idx="1">
                  <c:v>41</c:v>
                </c:pt>
                <c:pt idx="2">
                  <c:v>33</c:v>
                </c:pt>
                <c:pt idx="3">
                  <c:v>32</c:v>
                </c:pt>
                <c:pt idx="4">
                  <c:v>16</c:v>
                </c:pt>
                <c:pt idx="5">
                  <c:v>9</c:v>
                </c:pt>
                <c:pt idx="6">
                  <c:v>8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0520576"/>
        <c:axId val="150953280"/>
      </c:barChart>
      <c:catAx>
        <c:axId val="50520576"/>
        <c:scaling>
          <c:orientation val="minMax"/>
        </c:scaling>
        <c:delete val="0"/>
        <c:axPos val="l"/>
        <c:majorTickMark val="none"/>
        <c:minorTickMark val="none"/>
        <c:tickLblPos val="nextTo"/>
        <c:crossAx val="150953280"/>
        <c:crosses val="autoZero"/>
        <c:auto val="1"/>
        <c:lblAlgn val="ctr"/>
        <c:lblOffset val="100"/>
        <c:noMultiLvlLbl val="0"/>
      </c:catAx>
      <c:valAx>
        <c:axId val="150953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520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605043934725547"/>
          <c:y val="4.2521009794911281E-2"/>
          <c:w val="0.48394956065274447"/>
          <c:h val="0.95373291272344896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Sheet1!$A$224:$A$234</c:f>
              <c:strCache>
                <c:ptCount val="11"/>
                <c:pt idx="0">
                  <c:v>Man nekas nebija skaidrs, viss pagāja kā pa miglu </c:v>
                </c:pt>
                <c:pt idx="1">
                  <c:v>Daudz pats meklēju</c:v>
                </c:pt>
                <c:pt idx="2">
                  <c:v>Man bija ļoti labs ārsts, visu izskaidroja</c:v>
                </c:pt>
                <c:pt idx="3">
                  <c:v>Brīžiem nesapratu, kā paveikt ārsta norādījumus, jo izmeklējumi nebija pieejami </c:v>
                </c:pt>
                <c:pt idx="4">
                  <c:v>Kamēr biju stacionārā viss bija labi, pēc tam viss uz mana paša iniciatīvas </c:v>
                </c:pt>
                <c:pt idx="5">
                  <c:v>Kad biju stacionārā, ārsts par mani nelikās ne zinis</c:v>
                </c:pt>
                <c:pt idx="6">
                  <c:v>Pēc stacionāra atradaos bezpalīdzīgā stāvoklī, nezinājām, kur meklēt palīdzību </c:v>
                </c:pt>
                <c:pt idx="7">
                  <c:v>Stacionārā man iedeva parakstīt līgumu, neko par to nesapratu </c:v>
                </c:pt>
                <c:pt idx="8">
                  <c:v>Stacionārā man visu izskaidroja par parakstāmajiem dokumentiem, nekādi jautājumi neradās </c:v>
                </c:pt>
                <c:pt idx="9">
                  <c:v>Stacionārā man nepaskaidroja, cik un kas maksā, par ko būs jāmaksā, izrakstoties no slimnīcas </c:v>
                </c:pt>
                <c:pt idx="10">
                  <c:v>Citas: </c:v>
                </c:pt>
              </c:strCache>
            </c:strRef>
          </c:cat>
          <c:val>
            <c:numRef>
              <c:f>Sheet1!$B$224:$B$234</c:f>
              <c:numCache>
                <c:formatCode>General</c:formatCode>
                <c:ptCount val="11"/>
                <c:pt idx="0">
                  <c:v>40</c:v>
                </c:pt>
                <c:pt idx="1">
                  <c:v>107</c:v>
                </c:pt>
                <c:pt idx="2">
                  <c:v>107</c:v>
                </c:pt>
                <c:pt idx="3">
                  <c:v>24</c:v>
                </c:pt>
                <c:pt idx="4">
                  <c:v>84</c:v>
                </c:pt>
                <c:pt idx="5">
                  <c:v>10</c:v>
                </c:pt>
                <c:pt idx="6">
                  <c:v>22</c:v>
                </c:pt>
                <c:pt idx="7">
                  <c:v>16</c:v>
                </c:pt>
                <c:pt idx="8">
                  <c:v>52</c:v>
                </c:pt>
                <c:pt idx="9">
                  <c:v>25</c:v>
                </c:pt>
                <c:pt idx="10">
                  <c:v>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2368896"/>
        <c:axId val="150946944"/>
      </c:barChart>
      <c:catAx>
        <c:axId val="17236889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0946944"/>
        <c:crosses val="autoZero"/>
        <c:auto val="1"/>
        <c:lblAlgn val="ctr"/>
        <c:lblOffset val="100"/>
        <c:noMultiLvlLbl val="0"/>
      </c:catAx>
      <c:valAx>
        <c:axId val="150946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2368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Sheet1!$A$239:$A$252</c:f>
              <c:strCache>
                <c:ptCount val="14"/>
                <c:pt idx="0">
                  <c:v>Medikamentu trūkums </c:v>
                </c:pt>
                <c:pt idx="1">
                  <c:v>Nezināju, vai ārstam jāmaksā aploksnē </c:v>
                </c:pt>
                <c:pt idx="2">
                  <c:v>Biju dezorientēts, nesapratu, kur pie kāda speciālista iet, kā pie tā tikt </c:v>
                </c:pt>
                <c:pt idx="3">
                  <c:v>Gāju pie maksas speciālistiem, tas bija ļoti dārgi </c:v>
                </c:pt>
                <c:pt idx="4">
                  <c:v>Gāju pie maksas speciālistiem, man ir veselības apdrošināšana </c:v>
                </c:pt>
                <c:pt idx="5">
                  <c:v>Esmu dzirdējis par veselības apdrošināšanu, bet man tādas nav </c:v>
                </c:pt>
                <c:pt idx="6">
                  <c:v>Manuprāt, galvenā problēma - komunikācijas trūkums starp ārstu un pacientu </c:v>
                </c:pt>
                <c:pt idx="7">
                  <c:v>Nejutu ārstu, māsu atbalstu un empātiju </c:v>
                </c:pt>
                <c:pt idx="8">
                  <c:v>Man viss bija izcili, labs ārsts, labs medicīnas personāls </c:v>
                </c:pt>
                <c:pt idx="9">
                  <c:v>Liela problēma ir tad, ja slimība ir smagā stadijā, tad nav pie kā vērsties </c:v>
                </c:pt>
                <c:pt idx="10">
                  <c:v>Kad speciālists man izrakstīja izmeklējumus, nesapratu, kā lai tos izdaru laikā, jo visur, kur zvanīju, bija ļoti lielas rindas </c:v>
                </c:pt>
                <c:pt idx="11">
                  <c:v>Uzskatu, ka man diagnozi noteica novēloti, jo ārsts neklausījās manās sūdzībās </c:v>
                </c:pt>
                <c:pt idx="12">
                  <c:v>Regulāri veicu profilaktiskos izmeklējumus, bet tik un tā man atklāja slimību jau nopietnā stadijā </c:v>
                </c:pt>
                <c:pt idx="13">
                  <c:v>Citas: </c:v>
                </c:pt>
              </c:strCache>
            </c:strRef>
          </c:cat>
          <c:val>
            <c:numRef>
              <c:f>Sheet1!$B$239:$B$252</c:f>
              <c:numCache>
                <c:formatCode>General</c:formatCode>
                <c:ptCount val="14"/>
                <c:pt idx="0">
                  <c:v>28</c:v>
                </c:pt>
                <c:pt idx="1">
                  <c:v>40</c:v>
                </c:pt>
                <c:pt idx="2">
                  <c:v>33</c:v>
                </c:pt>
                <c:pt idx="3">
                  <c:v>32</c:v>
                </c:pt>
                <c:pt idx="4">
                  <c:v>41</c:v>
                </c:pt>
                <c:pt idx="5">
                  <c:v>21</c:v>
                </c:pt>
                <c:pt idx="6">
                  <c:v>79</c:v>
                </c:pt>
                <c:pt idx="7">
                  <c:v>32</c:v>
                </c:pt>
                <c:pt idx="8">
                  <c:v>88</c:v>
                </c:pt>
                <c:pt idx="9">
                  <c:v>27</c:v>
                </c:pt>
                <c:pt idx="10">
                  <c:v>62</c:v>
                </c:pt>
                <c:pt idx="11">
                  <c:v>29</c:v>
                </c:pt>
                <c:pt idx="12">
                  <c:v>82</c:v>
                </c:pt>
                <c:pt idx="13">
                  <c:v>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73432832"/>
        <c:axId val="150982016"/>
      </c:barChart>
      <c:catAx>
        <c:axId val="173432832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50982016"/>
        <c:crosses val="autoZero"/>
        <c:auto val="1"/>
        <c:lblAlgn val="ctr"/>
        <c:lblOffset val="100"/>
        <c:noMultiLvlLbl val="0"/>
      </c:catAx>
      <c:valAx>
        <c:axId val="150982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34328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Sheet1!$A$273:$A$279</c:f>
              <c:strCache>
                <c:ptCount val="7"/>
                <c:pt idx="0">
                  <c:v>Pastāvēt uz savām tiesībām, konsultēties, lasīt internetā, prasīt no ārstiem </c:v>
                </c:pt>
                <c:pt idx="1">
                  <c:v>Meklēt otrā ārsta viedokli ( ja nepieciešams, trešā viedokli) </c:v>
                </c:pt>
                <c:pt idx="2">
                  <c:v>Pacients var izvēlēties ārstēties/neārstēties, ja diagnoze ir smaga </c:v>
                </c:pt>
                <c:pt idx="3">
                  <c:v>Pacients var deleģēt tiesības ārstniecības personām vai tuviniekiem ārkārtas gadījumos, ja pats vairs nav pie apziņas </c:v>
                </c:pt>
                <c:pt idx="4">
                  <c:v>Pacients, balstoties uz savu pieredzi, var vērsties pie medijiem, meklējot atbalstu </c:v>
                </c:pt>
                <c:pt idx="5">
                  <c:v>Pacientam nevajag neko darīt, tikai klausīt ārstu un viss, jāpiemērojas esošajai situācijai </c:v>
                </c:pt>
                <c:pt idx="6">
                  <c:v>Citas: </c:v>
                </c:pt>
              </c:strCache>
            </c:strRef>
          </c:cat>
          <c:val>
            <c:numRef>
              <c:f>Sheet1!$B$273:$B$279</c:f>
              <c:numCache>
                <c:formatCode>General</c:formatCode>
                <c:ptCount val="7"/>
                <c:pt idx="0">
                  <c:v>156</c:v>
                </c:pt>
                <c:pt idx="1">
                  <c:v>161</c:v>
                </c:pt>
                <c:pt idx="2">
                  <c:v>76</c:v>
                </c:pt>
                <c:pt idx="3">
                  <c:v>81</c:v>
                </c:pt>
                <c:pt idx="4">
                  <c:v>39</c:v>
                </c:pt>
                <c:pt idx="5">
                  <c:v>26</c:v>
                </c:pt>
                <c:pt idx="6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3799936"/>
        <c:axId val="203395584"/>
      </c:barChart>
      <c:catAx>
        <c:axId val="17379993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203395584"/>
        <c:crosses val="autoZero"/>
        <c:auto val="1"/>
        <c:lblAlgn val="ctr"/>
        <c:lblOffset val="100"/>
        <c:noMultiLvlLbl val="0"/>
      </c:catAx>
      <c:valAx>
        <c:axId val="2033955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379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Sheet1!$A$287:$A$303</c:f>
              <c:strCache>
                <c:ptCount val="16"/>
                <c:pt idx="0">
                  <c:v>Nedarīju neko, tāpat neko nevar darīt</c:v>
                </c:pt>
                <c:pt idx="1">
                  <c:v>Vērsos Veselības ministrijā</c:v>
                </c:pt>
                <c:pt idx="2">
                  <c:v>Rakstīju sūdzību Nacionālajam veselības dienestam </c:v>
                </c:pt>
                <c:pt idx="3">
                  <c:v>Rakstīju sūdzību Veselības inspekcijai</c:v>
                </c:pt>
                <c:pt idx="4">
                  <c:v>Piezvanīju pacientu biedrībai</c:v>
                </c:pt>
                <c:pt idx="5">
                  <c:v>Rakstīju vēstuli uz Patērētāju tiesību aizsardzības biroju </c:v>
                </c:pt>
                <c:pt idx="6">
                  <c:v>Rakstīju vēstuli Tiesībsargam</c:v>
                </c:pt>
                <c:pt idx="7">
                  <c:v>Rakstīju vēstuli Ministru prezidentam</c:v>
                </c:pt>
                <c:pt idx="8">
                  <c:v>Rakstīju sociālajos medijos</c:v>
                </c:pt>
                <c:pt idx="9">
                  <c:v>Vērsos pie žurnālistiem</c:v>
                </c:pt>
                <c:pt idx="10">
                  <c:v>Citas: </c:v>
                </c:pt>
                <c:pt idx="11">
                  <c:v>Neesmu saskāries/usies</c:v>
                </c:pt>
                <c:pt idx="12">
                  <c:v>Neesmu vērsies/usies, bet plānoju</c:v>
                </c:pt>
                <c:pt idx="13">
                  <c:v>nomainīju ārstu</c:v>
                </c:pt>
                <c:pt idx="14">
                  <c:v>risināju uz vietas/vērsos iestādē, kur saņēmu pakalpojumu</c:v>
                </c:pt>
                <c:pt idx="15">
                  <c:v>nedarīju neko</c:v>
                </c:pt>
              </c:strCache>
            </c:strRef>
          </c:cat>
          <c:val>
            <c:numRef>
              <c:f>Sheet1!$B$287:$B$303</c:f>
              <c:numCache>
                <c:formatCode>General</c:formatCode>
                <c:ptCount val="17"/>
                <c:pt idx="0">
                  <c:v>112</c:v>
                </c:pt>
                <c:pt idx="1">
                  <c:v>15</c:v>
                </c:pt>
                <c:pt idx="2">
                  <c:v>12</c:v>
                </c:pt>
                <c:pt idx="3">
                  <c:v>14</c:v>
                </c:pt>
                <c:pt idx="4">
                  <c:v>7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11</c:v>
                </c:pt>
                <c:pt idx="9">
                  <c:v>4</c:v>
                </c:pt>
                <c:pt idx="10">
                  <c:v>17</c:v>
                </c:pt>
                <c:pt idx="11">
                  <c:v>60</c:v>
                </c:pt>
                <c:pt idx="12">
                  <c:v>4</c:v>
                </c:pt>
                <c:pt idx="13">
                  <c:v>4</c:v>
                </c:pt>
                <c:pt idx="14">
                  <c:v>23</c:v>
                </c:pt>
                <c:pt idx="15">
                  <c:v>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2407168"/>
        <c:axId val="176175872"/>
      </c:barChart>
      <c:catAx>
        <c:axId val="22407168"/>
        <c:scaling>
          <c:orientation val="minMax"/>
        </c:scaling>
        <c:delete val="0"/>
        <c:axPos val="l"/>
        <c:majorTickMark val="none"/>
        <c:minorTickMark val="none"/>
        <c:tickLblPos val="nextTo"/>
        <c:crossAx val="176175872"/>
        <c:crosses val="autoZero"/>
        <c:auto val="1"/>
        <c:lblAlgn val="ctr"/>
        <c:lblOffset val="100"/>
        <c:noMultiLvlLbl val="0"/>
      </c:catAx>
      <c:valAx>
        <c:axId val="176175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407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cat>
            <c:strRef>
              <c:f>Sheet1!$A$307:$A$319</c:f>
              <c:strCache>
                <c:ptCount val="13"/>
                <c:pt idx="0">
                  <c:v>NA</c:v>
                </c:pt>
                <c:pt idx="1">
                  <c:v>Nebija tādas situācijas</c:v>
                </c:pt>
                <c:pt idx="2">
                  <c:v>Nemēģināju risināt</c:v>
                </c:pt>
                <c:pt idx="3">
                  <c:v>Neatrisināju</c:v>
                </c:pt>
                <c:pt idx="4">
                  <c:v>Turpinu risināt</c:v>
                </c:pt>
                <c:pt idx="5">
                  <c:v>Atrisināju</c:v>
                </c:pt>
                <c:pt idx="6">
                  <c:v>Pats no sevis atrisinājās</c:v>
                </c:pt>
                <c:pt idx="7">
                  <c:v>Uzņēmos atbildību par organizēšanu</c:v>
                </c:pt>
                <c:pt idx="8">
                  <c:v>Meklēju informāciju</c:v>
                </c:pt>
                <c:pt idx="9">
                  <c:v>Nomainīju ārstu</c:v>
                </c:pt>
                <c:pt idx="10">
                  <c:v>Iesaistīju tuvinieku, citus cilvēkus</c:v>
                </c:pt>
                <c:pt idx="11">
                  <c:v>Iesaistīju iestādes</c:v>
                </c:pt>
                <c:pt idx="12">
                  <c:v>Cits</c:v>
                </c:pt>
              </c:strCache>
            </c:strRef>
          </c:cat>
          <c:val>
            <c:numRef>
              <c:f>Sheet1!$B$307:$B$319</c:f>
              <c:numCache>
                <c:formatCode>General</c:formatCode>
                <c:ptCount val="13"/>
                <c:pt idx="0">
                  <c:v>39</c:v>
                </c:pt>
                <c:pt idx="1">
                  <c:v>64</c:v>
                </c:pt>
                <c:pt idx="2">
                  <c:v>15</c:v>
                </c:pt>
                <c:pt idx="3">
                  <c:v>59</c:v>
                </c:pt>
                <c:pt idx="4">
                  <c:v>21</c:v>
                </c:pt>
                <c:pt idx="5">
                  <c:v>70</c:v>
                </c:pt>
                <c:pt idx="6">
                  <c:v>11</c:v>
                </c:pt>
                <c:pt idx="7">
                  <c:v>30</c:v>
                </c:pt>
                <c:pt idx="8">
                  <c:v>18</c:v>
                </c:pt>
                <c:pt idx="9">
                  <c:v>19</c:v>
                </c:pt>
                <c:pt idx="10">
                  <c:v>17</c:v>
                </c:pt>
                <c:pt idx="11">
                  <c:v>13</c:v>
                </c:pt>
                <c:pt idx="12">
                  <c:v>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53712640"/>
        <c:axId val="176172416"/>
      </c:barChart>
      <c:catAx>
        <c:axId val="153712640"/>
        <c:scaling>
          <c:orientation val="minMax"/>
        </c:scaling>
        <c:delete val="0"/>
        <c:axPos val="l"/>
        <c:majorTickMark val="none"/>
        <c:minorTickMark val="none"/>
        <c:tickLblPos val="nextTo"/>
        <c:crossAx val="176172416"/>
        <c:crosses val="autoZero"/>
        <c:auto val="1"/>
        <c:lblAlgn val="ctr"/>
        <c:lblOffset val="100"/>
        <c:noMultiLvlLbl val="0"/>
      </c:catAx>
      <c:valAx>
        <c:axId val="176172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712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82F40-89A0-43C2-9B40-0002A50494F0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0A339-108F-44C7-9FEE-CDE00A33D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0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366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371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47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392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87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09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09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564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1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382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6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507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15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616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41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555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18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75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0A339-108F-44C7-9FEE-CDE00A33D3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609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Aptauja</a:t>
            </a:r>
            <a:r>
              <a:rPr lang="en-US" dirty="0" smtClean="0"/>
              <a:t> par </a:t>
            </a:r>
            <a:r>
              <a:rPr lang="en-US" dirty="0" err="1" smtClean="0"/>
              <a:t>pacienta</a:t>
            </a:r>
            <a:r>
              <a:rPr lang="en-US" dirty="0" smtClean="0"/>
              <a:t> </a:t>
            </a:r>
            <a:r>
              <a:rPr lang="en-US" dirty="0" err="1" smtClean="0"/>
              <a:t>pieredzi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Dzīvības</a:t>
            </a:r>
            <a:r>
              <a:rPr lang="en-US" dirty="0" smtClean="0"/>
              <a:t> </a:t>
            </a:r>
            <a:r>
              <a:rPr lang="en-US" dirty="0" err="1" smtClean="0"/>
              <a:t>koks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2023.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088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268 </a:t>
            </a:r>
            <a:r>
              <a:rPr lang="en-US" dirty="0" err="1" smtClean="0"/>
              <a:t>respondenti</a:t>
            </a:r>
            <a:r>
              <a:rPr lang="en-US" dirty="0" smtClean="0"/>
              <a:t>; 228 </a:t>
            </a:r>
            <a:r>
              <a:rPr lang="en-US" dirty="0" err="1" smtClean="0"/>
              <a:t>pacienti</a:t>
            </a:r>
            <a:r>
              <a:rPr lang="en-US" dirty="0" smtClean="0"/>
              <a:t>; 40 </a:t>
            </a:r>
            <a:r>
              <a:rPr lang="en-US" dirty="0" err="1" smtClean="0"/>
              <a:t>tuvinieki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630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Sava </a:t>
            </a:r>
            <a:r>
              <a:rPr lang="en-US" dirty="0" err="1" smtClean="0"/>
              <a:t>veselības</a:t>
            </a:r>
            <a:r>
              <a:rPr lang="en-US" dirty="0" smtClean="0"/>
              <a:t> </a:t>
            </a:r>
            <a:r>
              <a:rPr lang="en-US" dirty="0" err="1" smtClean="0"/>
              <a:t>stāvokļa</a:t>
            </a:r>
            <a:r>
              <a:rPr lang="en-US" dirty="0" smtClean="0"/>
              <a:t> </a:t>
            </a:r>
            <a:r>
              <a:rPr lang="en-US" dirty="0" err="1" smtClean="0"/>
              <a:t>novērtējums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193216"/>
              </p:ext>
            </p:extLst>
          </p:nvPr>
        </p:nvGraphicFramePr>
        <p:xfrm>
          <a:off x="457200" y="12954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009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Laiks</a:t>
            </a:r>
            <a:r>
              <a:rPr lang="en-US" dirty="0" smtClean="0"/>
              <a:t> </a:t>
            </a:r>
            <a:r>
              <a:rPr lang="en-US" dirty="0" err="1" smtClean="0"/>
              <a:t>līdz</a:t>
            </a:r>
            <a:r>
              <a:rPr lang="en-US" dirty="0" smtClean="0"/>
              <a:t> </a:t>
            </a:r>
            <a:r>
              <a:rPr lang="en-US" dirty="0" err="1" smtClean="0"/>
              <a:t>diagnozes</a:t>
            </a:r>
            <a:r>
              <a:rPr lang="en-US" dirty="0" smtClean="0"/>
              <a:t> </a:t>
            </a:r>
            <a:r>
              <a:rPr lang="en-US" dirty="0" err="1" smtClean="0"/>
              <a:t>noteikšanai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857794"/>
              </p:ext>
            </p:extLst>
          </p:nvPr>
        </p:nvGraphicFramePr>
        <p:xfrm>
          <a:off x="228600" y="1219200"/>
          <a:ext cx="8610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185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pirms</a:t>
            </a:r>
            <a:r>
              <a:rPr lang="en-US" dirty="0" smtClean="0"/>
              <a:t> </a:t>
            </a:r>
            <a:r>
              <a:rPr lang="en-US" dirty="0" err="1" smtClean="0"/>
              <a:t>diagnozes</a:t>
            </a:r>
            <a:r>
              <a:rPr lang="en-US" dirty="0" smtClean="0"/>
              <a:t> </a:t>
            </a:r>
            <a:r>
              <a:rPr lang="en-US" dirty="0" err="1" smtClean="0"/>
              <a:t>visu</a:t>
            </a:r>
            <a:r>
              <a:rPr lang="en-US" dirty="0" smtClean="0"/>
              <a:t> </a:t>
            </a:r>
            <a:r>
              <a:rPr lang="en-US" dirty="0" err="1" smtClean="0"/>
              <a:t>paskaidroja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266961"/>
              </p:ext>
            </p:extLst>
          </p:nvPr>
        </p:nvGraphicFramePr>
        <p:xfrm>
          <a:off x="457200" y="12192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96382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Cik</a:t>
            </a:r>
            <a:r>
              <a:rPr lang="en-US" sz="3200" dirty="0" smtClean="0"/>
              <a:t> </a:t>
            </a:r>
            <a:r>
              <a:rPr lang="en-US" sz="3200" dirty="0" err="1" smtClean="0"/>
              <a:t>ilgs</a:t>
            </a:r>
            <a:r>
              <a:rPr lang="en-US" sz="3200" dirty="0" smtClean="0"/>
              <a:t> </a:t>
            </a:r>
            <a:r>
              <a:rPr lang="en-US" sz="3200" dirty="0" err="1" smtClean="0"/>
              <a:t>laiks</a:t>
            </a:r>
            <a:r>
              <a:rPr lang="en-US" sz="3200" dirty="0" smtClean="0"/>
              <a:t> </a:t>
            </a:r>
            <a:r>
              <a:rPr lang="en-US" sz="3200" dirty="0" err="1" smtClean="0"/>
              <a:t>pagāja</a:t>
            </a:r>
            <a:r>
              <a:rPr lang="en-US" sz="3200" dirty="0" smtClean="0"/>
              <a:t> </a:t>
            </a:r>
            <a:r>
              <a:rPr lang="en-US" sz="3200" dirty="0" err="1" smtClean="0"/>
              <a:t>līdz</a:t>
            </a:r>
            <a:r>
              <a:rPr lang="en-US" sz="3200" dirty="0" smtClean="0"/>
              <a:t> </a:t>
            </a:r>
            <a:r>
              <a:rPr lang="en-US" sz="3200" dirty="0" err="1" smtClean="0"/>
              <a:t>ārstēšanas</a:t>
            </a:r>
            <a:r>
              <a:rPr lang="en-US" sz="3200" dirty="0" smtClean="0"/>
              <a:t> </a:t>
            </a:r>
            <a:r>
              <a:rPr lang="en-US" sz="3200" dirty="0" err="1" smtClean="0"/>
              <a:t>uzsākšnai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515934"/>
              </p:ext>
            </p:extLst>
          </p:nvPr>
        </p:nvGraphicFramePr>
        <p:xfrm>
          <a:off x="304800" y="1295400"/>
          <a:ext cx="8610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80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sākot</a:t>
            </a:r>
            <a:r>
              <a:rPr lang="en-US" dirty="0" smtClean="0"/>
              <a:t> </a:t>
            </a:r>
            <a:r>
              <a:rPr lang="en-US" dirty="0" err="1" smtClean="0"/>
              <a:t>ārstēšanu</a:t>
            </a:r>
            <a:r>
              <a:rPr lang="en-US" dirty="0" smtClean="0"/>
              <a:t> </a:t>
            </a:r>
            <a:r>
              <a:rPr lang="en-US" dirty="0" err="1" smtClean="0"/>
              <a:t>visu</a:t>
            </a:r>
            <a:r>
              <a:rPr lang="en-US" dirty="0" smtClean="0"/>
              <a:t> </a:t>
            </a:r>
            <a:r>
              <a:rPr lang="en-US" dirty="0" err="1" smtClean="0"/>
              <a:t>paskaidroja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92668"/>
              </p:ext>
            </p:extLst>
          </p:nvPr>
        </p:nvGraphicFramePr>
        <p:xfrm>
          <a:off x="457200" y="13716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731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jutāties</a:t>
            </a:r>
            <a:r>
              <a:rPr lang="en-US" dirty="0" smtClean="0"/>
              <a:t> </a:t>
            </a:r>
            <a:r>
              <a:rPr lang="en-US" dirty="0" err="1" smtClean="0"/>
              <a:t>pēc</a:t>
            </a:r>
            <a:r>
              <a:rPr lang="en-US" dirty="0" smtClean="0"/>
              <a:t> </a:t>
            </a:r>
            <a:r>
              <a:rPr lang="en-US" dirty="0" err="1" smtClean="0"/>
              <a:t>aktīvās</a:t>
            </a:r>
            <a:r>
              <a:rPr lang="en-US" dirty="0" smtClean="0"/>
              <a:t> </a:t>
            </a:r>
            <a:r>
              <a:rPr lang="en-US" dirty="0" err="1" smtClean="0"/>
              <a:t>ārstēšanas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225684"/>
              </p:ext>
            </p:extLst>
          </p:nvPr>
        </p:nvGraphicFramePr>
        <p:xfrm>
          <a:off x="457200" y="16764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4682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esat</a:t>
            </a:r>
            <a:r>
              <a:rPr lang="en-US" dirty="0" smtClean="0"/>
              <a:t> </a:t>
            </a:r>
            <a:r>
              <a:rPr lang="en-US" dirty="0" err="1" smtClean="0"/>
              <a:t>informēts</a:t>
            </a:r>
            <a:r>
              <a:rPr lang="en-US" dirty="0" smtClean="0"/>
              <a:t> par </a:t>
            </a:r>
            <a:r>
              <a:rPr lang="en-US" dirty="0" err="1" smtClean="0"/>
              <a:t>pacienta</a:t>
            </a:r>
            <a:r>
              <a:rPr lang="en-US" dirty="0" smtClean="0"/>
              <a:t> </a:t>
            </a:r>
            <a:r>
              <a:rPr lang="en-US" dirty="0" err="1" smtClean="0"/>
              <a:t>tiesībām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348010"/>
              </p:ext>
            </p:extLst>
          </p:nvPr>
        </p:nvGraphicFramePr>
        <p:xfrm>
          <a:off x="457200" y="1600200"/>
          <a:ext cx="8229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123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Vai</a:t>
            </a:r>
            <a:r>
              <a:rPr lang="en-US" sz="3600" dirty="0" smtClean="0"/>
              <a:t> </a:t>
            </a:r>
            <a:r>
              <a:rPr lang="en-US" sz="3600" dirty="0" err="1" smtClean="0"/>
              <a:t>pacienta</a:t>
            </a:r>
            <a:r>
              <a:rPr lang="en-US" sz="3600" dirty="0" smtClean="0"/>
              <a:t> </a:t>
            </a:r>
            <a:r>
              <a:rPr lang="en-US" sz="3600" dirty="0" err="1" smtClean="0"/>
              <a:t>tuviniekam</a:t>
            </a:r>
            <a:r>
              <a:rPr lang="en-US" sz="3600" dirty="0" smtClean="0"/>
              <a:t> </a:t>
            </a:r>
            <a:r>
              <a:rPr lang="en-US" sz="3600" dirty="0" err="1" smtClean="0"/>
              <a:t>ir</a:t>
            </a:r>
            <a:r>
              <a:rPr lang="en-US" sz="3600" dirty="0" smtClean="0"/>
              <a:t> </a:t>
            </a:r>
            <a:r>
              <a:rPr lang="en-US" sz="3600" dirty="0" err="1" smtClean="0"/>
              <a:t>kādas</a:t>
            </a:r>
            <a:r>
              <a:rPr lang="en-US" sz="3600" dirty="0" smtClean="0"/>
              <a:t> </a:t>
            </a:r>
            <a:r>
              <a:rPr lang="en-US" sz="3600" dirty="0" err="1" smtClean="0"/>
              <a:t>tiesības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641489"/>
              </p:ext>
            </p:extLst>
          </p:nvPr>
        </p:nvGraphicFramePr>
        <p:xfrm>
          <a:off x="457200" y="1219200"/>
          <a:ext cx="822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7414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informētā</a:t>
            </a:r>
            <a:r>
              <a:rPr lang="en-US" dirty="0" smtClean="0"/>
              <a:t> </a:t>
            </a:r>
            <a:r>
              <a:rPr lang="en-US" dirty="0" err="1" smtClean="0"/>
              <a:t>piekrišana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795774"/>
              </p:ext>
            </p:extLst>
          </p:nvPr>
        </p:nvGraphicFramePr>
        <p:xfrm>
          <a:off x="457200" y="1219200"/>
          <a:ext cx="8229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9650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izpratāt</a:t>
            </a:r>
            <a:r>
              <a:rPr lang="en-US" dirty="0" smtClean="0"/>
              <a:t> </a:t>
            </a:r>
            <a:r>
              <a:rPr lang="en-US" dirty="0" err="1" smtClean="0"/>
              <a:t>visus</a:t>
            </a:r>
            <a:r>
              <a:rPr lang="en-US" dirty="0" smtClean="0"/>
              <a:t> </a:t>
            </a:r>
            <a:r>
              <a:rPr lang="en-US" dirty="0" err="1" smtClean="0"/>
              <a:t>ārstēšanas</a:t>
            </a:r>
            <a:r>
              <a:rPr lang="en-US" dirty="0" smtClean="0"/>
              <a:t> </a:t>
            </a:r>
            <a:r>
              <a:rPr lang="en-US" dirty="0" err="1" smtClean="0"/>
              <a:t>posmus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49208"/>
              </p:ext>
            </p:extLst>
          </p:nvPr>
        </p:nvGraphicFramePr>
        <p:xfrm>
          <a:off x="457200" y="1219200"/>
          <a:ext cx="8229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778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Problēmas</a:t>
            </a:r>
            <a:r>
              <a:rPr lang="en-US" sz="3600" dirty="0" smtClean="0"/>
              <a:t>, </a:t>
            </a:r>
            <a:r>
              <a:rPr lang="en-US" sz="3600" dirty="0" err="1" smtClean="0"/>
              <a:t>ar</a:t>
            </a:r>
            <a:r>
              <a:rPr lang="en-US" sz="3600" dirty="0" smtClean="0"/>
              <a:t> </a:t>
            </a:r>
            <a:r>
              <a:rPr lang="en-US" sz="3600" dirty="0" err="1" smtClean="0"/>
              <a:t>kurām</a:t>
            </a:r>
            <a:r>
              <a:rPr lang="en-US" sz="3600" dirty="0" smtClean="0"/>
              <a:t> </a:t>
            </a:r>
            <a:r>
              <a:rPr lang="en-US" sz="3600" dirty="0" err="1" smtClean="0"/>
              <a:t>saskārāties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4598394"/>
              </p:ext>
            </p:extLst>
          </p:nvPr>
        </p:nvGraphicFramePr>
        <p:xfrm>
          <a:off x="457200" y="914400"/>
          <a:ext cx="8229600" cy="5960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3876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aktualizēt</a:t>
            </a:r>
            <a:r>
              <a:rPr lang="en-US" dirty="0" smtClean="0"/>
              <a:t> </a:t>
            </a:r>
            <a:r>
              <a:rPr lang="en-US" dirty="0" err="1" smtClean="0"/>
              <a:t>pacietna</a:t>
            </a:r>
            <a:r>
              <a:rPr lang="en-US" dirty="0" smtClean="0"/>
              <a:t> </a:t>
            </a:r>
            <a:r>
              <a:rPr lang="en-US" dirty="0" err="1" smtClean="0"/>
              <a:t>tiesības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781280"/>
              </p:ext>
            </p:extLst>
          </p:nvPr>
        </p:nvGraphicFramePr>
        <p:xfrm>
          <a:off x="457200" y="1143000"/>
          <a:ext cx="8229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4322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Ko</a:t>
            </a:r>
            <a:r>
              <a:rPr lang="en-US" sz="3200" dirty="0" smtClean="0"/>
              <a:t> </a:t>
            </a:r>
            <a:r>
              <a:rPr lang="en-US" sz="3200" dirty="0" err="1" smtClean="0"/>
              <a:t>darījāt</a:t>
            </a:r>
            <a:r>
              <a:rPr lang="en-US" sz="3200" dirty="0" smtClean="0"/>
              <a:t>, </a:t>
            </a:r>
            <a:r>
              <a:rPr lang="en-US" sz="3200" dirty="0" err="1" smtClean="0"/>
              <a:t>kad</a:t>
            </a:r>
            <a:r>
              <a:rPr lang="en-US" sz="3200" dirty="0" smtClean="0"/>
              <a:t> </a:t>
            </a:r>
            <a:r>
              <a:rPr lang="en-US" sz="3200" dirty="0" err="1" smtClean="0"/>
              <a:t>sastapāties</a:t>
            </a:r>
            <a:r>
              <a:rPr lang="en-US" sz="3200" dirty="0" smtClean="0"/>
              <a:t> at </a:t>
            </a:r>
            <a:r>
              <a:rPr lang="en-US" sz="3200" dirty="0" err="1" smtClean="0"/>
              <a:t>pacieta</a:t>
            </a:r>
            <a:r>
              <a:rPr lang="en-US" sz="3200" dirty="0" smtClean="0"/>
              <a:t> </a:t>
            </a:r>
            <a:r>
              <a:rPr lang="en-US" sz="3200" dirty="0" err="1" smtClean="0"/>
              <a:t>tiesīu</a:t>
            </a:r>
            <a:r>
              <a:rPr lang="en-US" sz="3200" dirty="0" smtClean="0"/>
              <a:t> </a:t>
            </a:r>
            <a:r>
              <a:rPr lang="en-US" sz="3200" dirty="0" err="1" smtClean="0"/>
              <a:t>pārkāpumiem</a:t>
            </a:r>
            <a:r>
              <a:rPr lang="en-US" sz="3200" dirty="0" smtClean="0"/>
              <a:t>?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544097"/>
              </p:ext>
            </p:extLst>
          </p:nvPr>
        </p:nvGraphicFramePr>
        <p:xfrm>
          <a:off x="457200" y="1371600"/>
          <a:ext cx="822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1281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Vai</a:t>
            </a:r>
            <a:r>
              <a:rPr lang="en-US" dirty="0" smtClean="0"/>
              <a:t> un </a:t>
            </a:r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atrisinājāt</a:t>
            </a:r>
            <a:r>
              <a:rPr lang="en-US" dirty="0" smtClean="0"/>
              <a:t> </a:t>
            </a:r>
            <a:r>
              <a:rPr lang="en-US" dirty="0" err="1" smtClean="0"/>
              <a:t>situāciju</a:t>
            </a:r>
            <a:r>
              <a:rPr lang="en-US" dirty="0" smtClean="0"/>
              <a:t>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575440"/>
              </p:ext>
            </p:extLst>
          </p:nvPr>
        </p:nvGraphicFramePr>
        <p:xfrm>
          <a:off x="457200" y="1295400"/>
          <a:ext cx="82296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15192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765" y="457200"/>
            <a:ext cx="6762469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8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129</Words>
  <Application>Microsoft Office PowerPoint</Application>
  <PresentationFormat>On-screen Show (4:3)</PresentationFormat>
  <Paragraphs>43</Paragraphs>
  <Slides>17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Aptauja par pacienta pieredzi</vt:lpstr>
      <vt:lpstr>268 respondenti; 228 pacienti; 40 tuvinieki</vt:lpstr>
      <vt:lpstr>Sava veselības stāvokļa novērtējums</vt:lpstr>
      <vt:lpstr>Laiks līdz diagnozes noteikšanai</vt:lpstr>
      <vt:lpstr>Vai pirms diagnozes visu paskaidroja?</vt:lpstr>
      <vt:lpstr>Cik ilgs laiks pagāja līdz ārstēšanas uzsākšnai?</vt:lpstr>
      <vt:lpstr>Vai sākot ārstēšanu visu paskaidroja?</vt:lpstr>
      <vt:lpstr>Kā jutāties pēc aktīvās ārstēšanas</vt:lpstr>
      <vt:lpstr>Vai esat informēts par pacienta tiesībām?</vt:lpstr>
      <vt:lpstr>Vai pacienta tuviniekam ir kādas tiesības?</vt:lpstr>
      <vt:lpstr>Kas ir informētā piekrišana?</vt:lpstr>
      <vt:lpstr>Vai izpratāt visus ārstēšanas posmus?</vt:lpstr>
      <vt:lpstr>Problēmas, ar kurām saskārāties?</vt:lpstr>
      <vt:lpstr>Kā aktualizēt pacietna tiesības?</vt:lpstr>
      <vt:lpstr>Ko darījāt, kad sastapāties at pacieta tiesīu pārkāpumiem?</vt:lpstr>
      <vt:lpstr>Vai un kā atrisinājāt situāciju?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Aptauja par pacienta pieredzi</dc:title>
  <dc:creator>Gunita</dc:creator>
  <cp:lastModifiedBy>Gunita</cp:lastModifiedBy>
  <cp:revision>8</cp:revision>
  <dcterms:created xsi:type="dcterms:W3CDTF">2006-08-16T00:00:00Z</dcterms:created>
  <dcterms:modified xsi:type="dcterms:W3CDTF">2024-08-28T05:23:21Z</dcterms:modified>
</cp:coreProperties>
</file>