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Lato" panose="020F0502020204030203" pitchFamily="34" charset="0"/>
      <p:regular r:id="rId23"/>
    </p:embeddedFont>
    <p:embeddedFont>
      <p:font typeface="Lato Bold" panose="020F0502020204030203" pitchFamily="34" charset="0"/>
      <p:regular r:id="rId24"/>
      <p:bold r:id="rId25"/>
    </p:embeddedFont>
    <p:embeddedFont>
      <p:font typeface="Open Sans 1" pitchFamily="2" charset="0"/>
      <p:regular r:id="rId26"/>
    </p:embeddedFont>
    <p:embeddedFont>
      <p:font typeface="Open Sans 1 Bold" pitchFamily="2" charset="0"/>
      <p:regular r:id="rId27"/>
      <p:bold r:id="rId28"/>
    </p:embeddedFont>
    <p:embeddedFont>
      <p:font typeface="Open Sans 2" panose="020B0606030504020204" pitchFamily="34" charset="0"/>
      <p:regular r:id="rId29"/>
    </p:embeddedFont>
    <p:embeddedFont>
      <p:font typeface="Open Sans 2 Bold" panose="020B0806030504020204" pitchFamily="34" charset="0"/>
      <p:regular r:id="rId30"/>
      <p:bold r:id="rId31"/>
    </p:embeddedFont>
    <p:embeddedFont>
      <p:font typeface="Open Sans 2 Light" panose="020B0306030504020204" pitchFamily="34" charset="0"/>
      <p:regular r:id="rId32"/>
    </p:embeddedFont>
    <p:embeddedFont>
      <p:font typeface="Open Sans Extra Bold" panose="020B0906030804020204" pitchFamily="34"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58" autoAdjust="0"/>
  </p:normalViewPr>
  <p:slideViewPr>
    <p:cSldViewPr>
      <p:cViewPr varScale="1">
        <p:scale>
          <a:sx n="80" d="100"/>
          <a:sy n="80" d="100"/>
        </p:scale>
        <p:origin x="82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03.09.2024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Jums ir likumiskas tiesības saņemt visu informāciju, kas attiecas uz Jūsu veselības stāvokli un ārstēšanu, jo bez šīs informācijas Jums nav iespējams izdarīt pilnībā informētu izvēli un dot derīgu piekrišanu ārstēšanai.</a:t>
            </a:r>
          </a:p>
          <a:p>
            <a:r>
              <a:rPr lang="en-US"/>
              <a:t> </a:t>
            </a:r>
          </a:p>
          <a:p>
            <a:r>
              <a:rPr lang="en-US"/>
              <a:t>Lai Jūs spētu pieņemt lēmumu, Jums būtu jāsaņem no ārsta skaidrojums par:</a:t>
            </a:r>
          </a:p>
          <a:p>
            <a:r>
              <a:rPr lang="en-US"/>
              <a:t>slimības būtību, diagnozi, veselības stāvokli,</a:t>
            </a:r>
          </a:p>
          <a:p>
            <a:r>
              <a:rPr lang="en-US"/>
              <a:t>rekomendēto ārstniecību, tās norisi (t.sk. kur ārstniecība norisēs un kurš to veiks), prognozētajiem ieguvumiem, riskiem vai komplikācijām, tai skaitā riskiem, ja ārstēšanu neveiks,</a:t>
            </a:r>
          </a:p>
          <a:p>
            <a:r>
              <a:rPr lang="en-US"/>
              <a:t>alternatīvām rekomendētajai ārstēšanai, to ieguvumiem un riskiem.</a:t>
            </a:r>
          </a:p>
          <a:p>
            <a:r>
              <a:rPr lang="en-US"/>
              <a:t> </a:t>
            </a:r>
          </a:p>
          <a:p>
            <a:r>
              <a:rPr lang="en-US"/>
              <a:t>Jūsu piekrišana dod ārstam tiesisku atļauju veikt ārstēšanu.  </a:t>
            </a:r>
          </a:p>
          <a:p>
            <a:endParaRPr lang="en-US"/>
          </a:p>
          <a:p>
            <a:r>
              <a:rPr lang="en-US"/>
              <a:t>Kad rakstveidā? </a:t>
            </a:r>
          </a:p>
          <a:p>
            <a:endParaRPr lang="en-US"/>
          </a:p>
          <a:p>
            <a:r>
              <a:rPr lang="en-US"/>
              <a:t>Pēc informācijas sniegšanas, diskusijas ar Jums un atbildēm uz Jūsu jautājumiem ārsts lūgs parakstīt informētās piekrišanas veidlapu šādos gadījumos:</a:t>
            </a:r>
          </a:p>
          <a:p>
            <a:r>
              <a:rPr lang="en-US"/>
              <a:t>- vienmēr, kad rekomendēta ārstniecība stacionārā, dienas stacionārā vai observācijā,</a:t>
            </a:r>
          </a:p>
          <a:p>
            <a:r>
              <a:rPr lang="en-US"/>
              <a:t>- rekomendēta operācija vai invazīva/ sarežģīta manipulācija,</a:t>
            </a:r>
          </a:p>
          <a:p>
            <a:r>
              <a:rPr lang="en-US"/>
              <a:t>- nepieciešama anestēzija izmeklēšanas, operācijas/manipulācijas veikšanai,</a:t>
            </a:r>
          </a:p>
          <a:p>
            <a:r>
              <a:rPr lang="en-US"/>
              <a:t>- nepieciešama asins pagatavojumu pārliešana vai tās nepieciešamība varētu rasties ārstēšanas (piemēram, operācijas) laikā,</a:t>
            </a:r>
          </a:p>
          <a:p>
            <a:r>
              <a:rPr lang="en-US"/>
              <a:t>nepieciešamība uzsākt onkohematoloģijas terapiju, aplastiskas anēmijas ārstēšanu vai citu sarežģītu ārstniecības programmu.</a:t>
            </a:r>
          </a:p>
          <a:p>
            <a:endParaRPr lang="en-US"/>
          </a:p>
          <a:p>
            <a:r>
              <a:rPr lang="en-US"/>
              <a:t>Gan Jums, gan ārstam ir tiesības ierosināt informēto piekrišanu noformēt rakstveidā arī citos gadījumos.</a:t>
            </a:r>
          </a:p>
          <a:p>
            <a:endParaRPr lang="en-US"/>
          </a:p>
          <a:p>
            <a:r>
              <a:rPr lang="en-US"/>
              <a:t>Pirms pieņemt lēmumu par ārstniecību, pārliecinieties, ka esat izpratis ārsta sniegto informāciju, esat izlasījis papildu informāciju, ko ārsts Jums, rekomendējis vai devis lasīšanai, ka Jums nav neskaidrību un jautājumu, uz kuriem neesat saņēmis atbildes.  </a:t>
            </a:r>
          </a:p>
          <a:p>
            <a:r>
              <a:rPr lang="en-US"/>
              <a:t> </a:t>
            </a:r>
          </a:p>
          <a:p>
            <a:r>
              <a:rPr lang="en-US"/>
              <a:t>Ņemiet aktīvu līdzdalību informētās piekrišanas procesā!</a:t>
            </a:r>
          </a:p>
          <a:p>
            <a:r>
              <a:rPr lang="en-US"/>
              <a:t>Informētā piekrišana nenozīmē tikai veidlapas parakstīšanu. Tas ir process informācijas izzināšanai par rekomendēto ārstēšanu, apsverot un izvērtējot gan ieguvumus, gan iespējamos riskus.</a:t>
            </a:r>
          </a:p>
          <a:p>
            <a:r>
              <a:rPr lang="en-US"/>
              <a:t> </a:t>
            </a:r>
          </a:p>
          <a:p>
            <a:r>
              <a:rPr lang="en-US"/>
              <a:t>Labākais veids kā aktīvi iesaistīties ārstēšanas procesā ir:</a:t>
            </a:r>
          </a:p>
          <a:p>
            <a:r>
              <a:rPr lang="en-US"/>
              <a:t>Iegūt iespējami vairāk informācijas par procedūru, operāciju vai citu ārstēšanas veidu un izstudēt to, - gan par ieguvumiem, gan riskiem,</a:t>
            </a:r>
          </a:p>
          <a:p>
            <a:r>
              <a:rPr lang="en-US"/>
              <a:t>Noskaidrot, vai kaut kas varētu neizdoties,</a:t>
            </a:r>
          </a:p>
          <a:p>
            <a:r>
              <a:rPr lang="en-US"/>
              <a:t>Aktīvi jautāt ārstam, izteikt savas šaubas, bailes,</a:t>
            </a:r>
          </a:p>
          <a:p>
            <a:r>
              <a:rPr lang="en-US"/>
              <a:t>Uzņemties atbildību par saviem lēmumiem ārstniecības procesā. Lai cik būtiski un svarīgi ir ieklausīties un ņemt vērā ārsta padomus un rekomendācijas, Jums pašam nepieciešams pieņemt lēmumu par ārstēšanu.</a:t>
            </a:r>
          </a:p>
          <a:p>
            <a:r>
              <a:rPr lang="en-US"/>
              <a:t> </a:t>
            </a:r>
          </a:p>
          <a:p>
            <a:r>
              <a:rPr lang="en-US"/>
              <a:t>Ārstam būtu jāizstāsta Jums, kā sagatavoties paredzētajai ārstēšanai, un kas Jums jādara atveseļošanās periodā. Ārstēšanas iznākums var būt atkarīgs no tā, cik rūpīgi Jūs izpildāt šos ieteikumus. Pārliecinieties, ka Jūs saprotat sniegtos padomus, un ka Jums būs iespējas tos ievērot.</a:t>
            </a:r>
          </a:p>
          <a:p>
            <a:r>
              <a:rPr lang="en-US"/>
              <a:t>Atcerieties, ka galīgais lēmums vienmēr ir Jūsu ziņā!</a:t>
            </a:r>
          </a:p>
          <a:p>
            <a:endParaRPr lang="en-US"/>
          </a:p>
          <a:p>
            <a:r>
              <a:rPr lang="en-US"/>
              <a:t>Iesakām:</a:t>
            </a:r>
          </a:p>
          <a:p>
            <a:r>
              <a:rPr lang="en-US"/>
              <a:t>piesakieties atkārtoti uz konsultāciju un izrunājiet ar ārstu savas šaubas un bailes, neskaidrības,</a:t>
            </a:r>
          </a:p>
          <a:p>
            <a:r>
              <a:rPr lang="en-US"/>
              <a:t>palūdziet vēlreiz vienkāršos vārdos izskaidrot informāciju. Ja Jums nav kas skaidrs un saprotams, nekautrējieties un pasakiet to ārstam,</a:t>
            </a:r>
          </a:p>
          <a:p>
            <a:r>
              <a:rPr lang="en-US"/>
              <a:t>lūdziet, lai Jums iesaka vai nosūta vēl pie kāda speciālista vēl viena viedokļa uzklausīšanai.</a:t>
            </a:r>
          </a:p>
          <a:p>
            <a:endParaRPr lang="en-US"/>
          </a:p>
          <a:p>
            <a:r>
              <a:rPr lang="en-US"/>
              <a:t>Pacientam ir likumiskas tiesības atteikties no ārstniecības pirms tās uzsākšanas t.sk. no ārstniecībā izmantojamās metodes, neatsakoties no ārstniecības kopumā, vai atteikties no ārstniecības tās laikā.</a:t>
            </a:r>
          </a:p>
          <a:p>
            <a:endParaRPr lang="en-US"/>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Zāļu klīniskā izpēte ir viena no visstingrāk regulētajām jomām - lai zāles nonāktu pie pacienta, tām jāiziet garš un sarežģīts izpētes ceļš. Katru gadu Eiropas Savienībā tiek apstiprināti aptuveni 4000 klīnisko pētījumu. Vairums no tiem ilgst 2-3 gadus, līdz ar to vienlaicīgi noris aptuveni 10 000 zāļu klīnisko pētījumu, liecina Zāļu valsts aģentūras dati. </a:t>
            </a:r>
          </a:p>
          <a:p>
            <a:endParaRPr lang="en-US"/>
          </a:p>
          <a:p>
            <a:r>
              <a:rPr lang="en-US"/>
              <a:t>Pacientiem dalība klīniskajos pētījumos nozīmē iespēju panākt labāku, garāku dzīvi ar inovatīvām zālēm, kas mūsu valstī ar ierobežotu jauno zāļu pieejamību ir īpaši svarīgs ieguvums.</a:t>
            </a:r>
          </a:p>
          <a:p>
            <a:endParaRPr lang="en-US"/>
          </a:p>
          <a:p>
            <a:r>
              <a:rPr lang="en-US"/>
              <a:t>Pateicoties klīniskajiem pētījumiem, piemēram, plaušu vēzim ir apbrīnojami strauji uzlabojušās terapijas iespējas, parādījušies jauni mērķterapijas, imūnterapijas medikamenti, to kombinācijas un jaunas indikācijas.</a:t>
            </a:r>
          </a:p>
          <a:p>
            <a:endParaRPr lang="en-US"/>
          </a:p>
          <a:p>
            <a:r>
              <a:rPr lang="en-US"/>
              <a:t>Visas galvenās zāļu izpētes prasības ietvertas jaunajā Eiropas Parlamenta un Padomes Regulā Nr. 536/2014 par cilvēkiem paredzētu zāļu klīniskajām pārbaudēm, kas ir spēkā kopš 2022. gada 31. janvāra. Papildus tai tiek ievērotas labas klīniskās prakses (LKP) vadlīnijas - starptautiski atzīts ētikas un kvalitātes standarts zāļu klīnisko pētījumu plānošanā un veikšanā, nodrošinot vienotus klīnisko pētījumu standartus ES, Japānā, ASV, Kanādā un Šveicē.</a:t>
            </a:r>
          </a:p>
          <a:p>
            <a:endParaRPr lang="en-US"/>
          </a:p>
          <a:p>
            <a:r>
              <a:rPr lang="en-US"/>
              <a:t>Pats galvenais princips, kam seko gan regula, gan labas klīniskās prakses vadlīnijas - pacienta drošība ir pirmajā vietā. Kaut gan jaunu zāļu atklāšana ir svarīga, tomēr zinātnes un sabiedrības intereses nedrīkst prevalēt pār pētījumos iesaistīto personu tiesībām un drošību.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otrais medicīniskais viedoklis var apstiprināt vai apšaubīt pirmā ārsta diagnozi un ārstēšanas plānu, sniegt vairāk informācijas par pacienta slimību vai stāvokli un piedāvāt citas ārstēšanas iespējas. </a:t>
            </a:r>
          </a:p>
          <a:p>
            <a:endParaRPr lang="en-US"/>
          </a:p>
          <a:p>
            <a:r>
              <a:rPr lang="en-US"/>
              <a:t>Pirmkārt, PTL neierobežo ārsta apmeklējuma reižu skaitu, ja vien valsts budžets (kvotas) var šādu pakalpojumu nodrošināt. Arī veselības aprūpes pakalpojumu organizēšanas un samaksas kārtības noteikumu 56. punkts paredz, ka “Valsts apmaksātus sekundārās veselības aprūpes pakalpojumus persona saņem:</a:t>
            </a:r>
          </a:p>
          <a:p>
            <a:endParaRPr lang="en-US"/>
          </a:p>
          <a:p>
            <a:r>
              <a:rPr lang="en-US"/>
              <a:t>56.1. pēc ģimenes ārsta vai speciālista nosūtījuma;</a:t>
            </a:r>
          </a:p>
          <a:p>
            <a:endParaRPr lang="en-US"/>
          </a:p>
          <a:p>
            <a:r>
              <a:rPr lang="en-US"/>
              <a:t>56.2. pēc savas iniciatīvas, vēršoties pie šādiem tiešās pieejamības speciālistiem: pie onkologa, onkologa ķīmijterapeita, ja persona slimo ar onkoloģisku slimību (saskaņā ar SSK-10 diagnozes kodi C00–C97, D00–D09, D37–D48).</a:t>
            </a:r>
          </a:p>
          <a:p>
            <a:endParaRPr lang="en-US"/>
          </a:p>
          <a:p>
            <a:r>
              <a:rPr lang="en-US"/>
              <a:t>Iespējama situācija: ģimenes ārsts varētu nelabprāt izsniegt nosūtījumu pie diviem viena profila speciālistiem, jo tas var radīt problēmas, atskaitoties NVD (Nacionālajā veselības dienestā) par nosūtījumu pamatotību. </a:t>
            </a:r>
          </a:p>
          <a:p>
            <a:endParaRPr lang="en-US"/>
          </a:p>
          <a:p>
            <a:r>
              <a:rPr lang="en-US"/>
              <a:t>Tomēr pacientam ir tādas tiesības un, ja šķiet, ka otra ārsta viedoklis ir nepieciešams, uz to vajag pastāvēt.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Kādās situācijās šāds dokuments varētu būt nepieciešams?</a:t>
            </a:r>
          </a:p>
          <a:p>
            <a:r>
              <a:rPr lang="en-US"/>
              <a:t>•	Ja ir vēlme parūpēties par nākotnē neparedzamām situācijām;</a:t>
            </a:r>
          </a:p>
          <a:p>
            <a:r>
              <a:rPr lang="en-US"/>
              <a:t>•	Ja ir vai varētu pastāvēt domstarpības un viedokļu nesakritība ar tuvākajiem radiniekiem par sev pieņemamu veselības aprūpi; </a:t>
            </a:r>
          </a:p>
          <a:p>
            <a:r>
              <a:rPr lang="en-US"/>
              <a:t>•	Noņemt no saviem tuvākajiem radiniekiem atbildību pieņemt lēmumus Jūs vietā;</a:t>
            </a:r>
          </a:p>
          <a:p>
            <a:r>
              <a:rPr lang="en-US"/>
              <a:t>•	Novērst iespējamas domstarpības starp tuvākajiem radiniekiem, ja viņu starpā ir vai varētu pastāvēt viedokļu nesakritība par Jums piemērotākajiem lēmumiem dzīves nogalē, jau tā emocionāli smagā situācijā;</a:t>
            </a:r>
          </a:p>
          <a:p>
            <a:r>
              <a:rPr lang="en-US"/>
              <a:t>•	Ja nepastāvat laulībā un Jūsu partnerim nav juridiskas tiesības izteikt Jūsu gribu situācijā, kad pats nebūsiet vairs spējīgs to izteikt;</a:t>
            </a:r>
          </a:p>
          <a:p>
            <a:r>
              <a:rPr lang="en-US"/>
              <a:t>•	Ja nedzīvojat kopā ar savu laulāto partneri, bet viņam/viņai saglabājas juridiskas tiesības pieņemt lēmumus Jūsu vietā, kad pats/-i vairs nebūsiet spējīgs savu gribu izteikt;</a:t>
            </a:r>
          </a:p>
          <a:p>
            <a:r>
              <a:rPr lang="en-US"/>
              <a:t>•	Jūs neuzticaties tuvākajiem radiniekiem pieņemt lēmumus par Jūsu gribu dzīves nogalē.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5192" t="-26417" b="-10277"/>
            </a:stretch>
          </a:blipFill>
        </p:spPr>
      </p:sp>
      <p:sp>
        <p:nvSpPr>
          <p:cNvPr id="3" name="Freeform 3"/>
          <p:cNvSpPr/>
          <p:nvPr/>
        </p:nvSpPr>
        <p:spPr>
          <a:xfrm>
            <a:off x="7548117" y="6531608"/>
            <a:ext cx="2300040" cy="146628"/>
          </a:xfrm>
          <a:custGeom>
            <a:avLst/>
            <a:gdLst/>
            <a:ahLst/>
            <a:cxnLst/>
            <a:rect l="l" t="t" r="r" b="b"/>
            <a:pathLst>
              <a:path w="2300040" h="146628">
                <a:moveTo>
                  <a:pt x="0" y="0"/>
                </a:moveTo>
                <a:lnTo>
                  <a:pt x="2300040" y="0"/>
                </a:lnTo>
                <a:lnTo>
                  <a:pt x="2300040" y="146627"/>
                </a:lnTo>
                <a:lnTo>
                  <a:pt x="0" y="1466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203458" y="662675"/>
            <a:ext cx="15881083" cy="4779154"/>
          </a:xfrm>
          <a:prstGeom prst="rect">
            <a:avLst/>
          </a:prstGeom>
        </p:spPr>
        <p:txBody>
          <a:bodyPr lIns="0" tIns="0" rIns="0" bIns="0" rtlCol="0" anchor="t">
            <a:spAutoFit/>
          </a:bodyPr>
          <a:lstStyle/>
          <a:p>
            <a:pPr algn="l">
              <a:lnSpc>
                <a:spcPts val="15314"/>
              </a:lnSpc>
            </a:pPr>
            <a:r>
              <a:rPr lang="en-US" sz="10938">
                <a:solidFill>
                  <a:srgbClr val="5CE1E6"/>
                </a:solidFill>
                <a:latin typeface="Open Sans Extra Bold"/>
                <a:ea typeface="Open Sans Extra Bold"/>
                <a:cs typeface="Open Sans Extra Bold"/>
                <a:sym typeface="Open Sans Extra Bold"/>
              </a:rPr>
              <a:t>Pacientu iespējas un izaicinājumi</a:t>
            </a:r>
          </a:p>
          <a:p>
            <a:pPr algn="l">
              <a:lnSpc>
                <a:spcPts val="7000"/>
              </a:lnSpc>
            </a:pPr>
            <a:r>
              <a:rPr lang="en-US" sz="5000">
                <a:solidFill>
                  <a:srgbClr val="FFFFFF"/>
                </a:solidFill>
                <a:latin typeface="Open Sans Extra Bold"/>
                <a:ea typeface="Open Sans Extra Bold"/>
                <a:cs typeface="Open Sans Extra Bold"/>
                <a:sym typeface="Open Sans Extra Bold"/>
              </a:rPr>
              <a:t>Ko darīt, ja neesi apmierināts ar ārstēšanu? </a:t>
            </a:r>
          </a:p>
        </p:txBody>
      </p:sp>
      <p:sp>
        <p:nvSpPr>
          <p:cNvPr id="5" name="TextBox 5"/>
          <p:cNvSpPr txBox="1"/>
          <p:nvPr/>
        </p:nvSpPr>
        <p:spPr>
          <a:xfrm>
            <a:off x="2441949" y="7550068"/>
            <a:ext cx="13404103" cy="2105025"/>
          </a:xfrm>
          <a:prstGeom prst="rect">
            <a:avLst/>
          </a:prstGeom>
        </p:spPr>
        <p:txBody>
          <a:bodyPr lIns="0" tIns="0" rIns="0" bIns="0" rtlCol="0" anchor="t">
            <a:spAutoFit/>
          </a:bodyPr>
          <a:lstStyle/>
          <a:p>
            <a:pPr algn="ctr">
              <a:lnSpc>
                <a:spcPts val="4480"/>
              </a:lnSpc>
            </a:pPr>
            <a:r>
              <a:rPr lang="en-US" sz="3200" b="1">
                <a:solidFill>
                  <a:srgbClr val="FFFFFF"/>
                </a:solidFill>
                <a:latin typeface="Lato Bold"/>
                <a:ea typeface="Lato Bold"/>
                <a:cs typeface="Lato Bold"/>
                <a:sym typeface="Lato Bold"/>
              </a:rPr>
              <a:t>Marta Augucēviča</a:t>
            </a:r>
            <a:r>
              <a:rPr lang="en-US" sz="3200">
                <a:solidFill>
                  <a:srgbClr val="FFFFFF"/>
                </a:solidFill>
                <a:latin typeface="Lato"/>
                <a:ea typeface="Lato"/>
                <a:cs typeface="Lato"/>
                <a:sym typeface="Lato"/>
              </a:rPr>
              <a:t>, Latvijas Reto slimību alianses projektu eksperte</a:t>
            </a:r>
          </a:p>
          <a:p>
            <a:pPr algn="ctr">
              <a:lnSpc>
                <a:spcPts val="4480"/>
              </a:lnSpc>
            </a:pPr>
            <a:r>
              <a:rPr lang="en-US" sz="3200" b="1">
                <a:solidFill>
                  <a:srgbClr val="FFFFFF"/>
                </a:solidFill>
                <a:latin typeface="Lato Bold"/>
                <a:ea typeface="Lato Bold"/>
                <a:cs typeface="Lato Bold"/>
                <a:sym typeface="Lato Bold"/>
              </a:rPr>
              <a:t>Ieva Plūme,</a:t>
            </a:r>
            <a:r>
              <a:rPr lang="en-US" sz="3200">
                <a:solidFill>
                  <a:srgbClr val="FFFFFF"/>
                </a:solidFill>
                <a:latin typeface="Lato"/>
                <a:ea typeface="Lato"/>
                <a:cs typeface="Lato"/>
                <a:sym typeface="Lato"/>
              </a:rPr>
              <a:t> Latvijas Reto slimību alianses valdes locekle</a:t>
            </a:r>
          </a:p>
          <a:p>
            <a:pPr algn="ctr">
              <a:lnSpc>
                <a:spcPts val="3920"/>
              </a:lnSpc>
            </a:pPr>
            <a:endParaRPr lang="en-US" sz="3200">
              <a:solidFill>
                <a:srgbClr val="FFFFFF"/>
              </a:solidFill>
              <a:latin typeface="Lato"/>
              <a:ea typeface="Lato"/>
              <a:cs typeface="Lato"/>
              <a:sym typeface="Lato"/>
            </a:endParaRPr>
          </a:p>
          <a:p>
            <a:pPr algn="ctr">
              <a:lnSpc>
                <a:spcPts val="3920"/>
              </a:lnSpc>
            </a:pPr>
            <a:r>
              <a:rPr lang="en-US" sz="2800">
                <a:solidFill>
                  <a:srgbClr val="FFFFFF"/>
                </a:solidFill>
                <a:latin typeface="Lato"/>
                <a:ea typeface="Lato"/>
                <a:cs typeface="Lato"/>
                <a:sym typeface="Lato"/>
              </a:rPr>
              <a:t>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181437" y="0"/>
            <a:ext cx="6106563" cy="10287000"/>
          </a:xfrm>
          <a:custGeom>
            <a:avLst/>
            <a:gdLst/>
            <a:ahLst/>
            <a:cxnLst/>
            <a:rect l="l" t="t" r="r" b="b"/>
            <a:pathLst>
              <a:path w="6106563" h="10287000">
                <a:moveTo>
                  <a:pt x="0" y="0"/>
                </a:moveTo>
                <a:lnTo>
                  <a:pt x="6106563" y="0"/>
                </a:lnTo>
                <a:lnTo>
                  <a:pt x="6106563" y="10287000"/>
                </a:lnTo>
                <a:lnTo>
                  <a:pt x="0" y="10287000"/>
                </a:lnTo>
                <a:lnTo>
                  <a:pt x="0" y="0"/>
                </a:lnTo>
                <a:close/>
              </a:path>
            </a:pathLst>
          </a:custGeom>
          <a:blipFill>
            <a:blip r:embed="rId2"/>
            <a:stretch>
              <a:fillRect l="-36981" t="-10910" b="-10910"/>
            </a:stretch>
          </a:blipFill>
        </p:spPr>
      </p:sp>
      <p:sp>
        <p:nvSpPr>
          <p:cNvPr id="3" name="Freeform 3"/>
          <p:cNvSpPr/>
          <p:nvPr/>
        </p:nvSpPr>
        <p:spPr>
          <a:xfrm>
            <a:off x="9577979" y="254793"/>
            <a:ext cx="2268045" cy="1383507"/>
          </a:xfrm>
          <a:custGeom>
            <a:avLst/>
            <a:gdLst/>
            <a:ahLst/>
            <a:cxnLst/>
            <a:rect l="l" t="t" r="r" b="b"/>
            <a:pathLst>
              <a:path w="2268045" h="1383507">
                <a:moveTo>
                  <a:pt x="0" y="0"/>
                </a:moveTo>
                <a:lnTo>
                  <a:pt x="2268045" y="0"/>
                </a:lnTo>
                <a:lnTo>
                  <a:pt x="2268045" y="1383507"/>
                </a:lnTo>
                <a:lnTo>
                  <a:pt x="0" y="1383507"/>
                </a:lnTo>
                <a:lnTo>
                  <a:pt x="0" y="0"/>
                </a:lnTo>
                <a:close/>
              </a:path>
            </a:pathLst>
          </a:custGeom>
          <a:blipFill>
            <a:blip r:embed="rId3"/>
            <a:stretch>
              <a:fillRect/>
            </a:stretch>
          </a:blipFill>
        </p:spPr>
      </p:sp>
      <p:sp>
        <p:nvSpPr>
          <p:cNvPr id="4" name="TextBox 4"/>
          <p:cNvSpPr txBox="1"/>
          <p:nvPr/>
        </p:nvSpPr>
        <p:spPr>
          <a:xfrm>
            <a:off x="713068" y="1938426"/>
            <a:ext cx="11132956" cy="3489325"/>
          </a:xfrm>
          <a:prstGeom prst="rect">
            <a:avLst/>
          </a:prstGeom>
        </p:spPr>
        <p:txBody>
          <a:bodyPr lIns="0" tIns="0" rIns="0" bIns="0" rtlCol="0" anchor="t">
            <a:spAutoFit/>
          </a:bodyPr>
          <a:lstStyle/>
          <a:p>
            <a:pPr algn="l">
              <a:lnSpc>
                <a:spcPts val="3499"/>
              </a:lnSpc>
            </a:pPr>
            <a:r>
              <a:rPr lang="en-US" sz="2499">
                <a:solidFill>
                  <a:srgbClr val="000000"/>
                </a:solidFill>
                <a:latin typeface="Open Sans 1"/>
                <a:ea typeface="Open Sans 1"/>
                <a:cs typeface="Open Sans 1"/>
                <a:sym typeface="Open Sans 1"/>
              </a:rPr>
              <a:t>Latvijas Reto slimību alianse  ir nevalstiska organizācija, dibināta 2014. gada 3. oktobrī.</a:t>
            </a:r>
          </a:p>
          <a:p>
            <a:pPr algn="l">
              <a:lnSpc>
                <a:spcPts val="3499"/>
              </a:lnSpc>
            </a:pPr>
            <a:endParaRPr lang="en-US" sz="2499">
              <a:solidFill>
                <a:srgbClr val="000000"/>
              </a:solidFill>
              <a:latin typeface="Open Sans 1"/>
              <a:ea typeface="Open Sans 1"/>
              <a:cs typeface="Open Sans 1"/>
              <a:sym typeface="Open Sans 1"/>
            </a:endParaRPr>
          </a:p>
          <a:p>
            <a:pPr algn="l">
              <a:lnSpc>
                <a:spcPts val="3499"/>
              </a:lnSpc>
            </a:pPr>
            <a:r>
              <a:rPr lang="en-US" sz="2499">
                <a:solidFill>
                  <a:srgbClr val="000000"/>
                </a:solidFill>
                <a:latin typeface="Open Sans 1"/>
                <a:ea typeface="Open Sans 1"/>
                <a:cs typeface="Open Sans 1"/>
                <a:sym typeface="Open Sans 1"/>
              </a:rPr>
              <a:t>17 biedri - juridiskas personas (2 nodibinājumi un 15 biedrības).</a:t>
            </a:r>
          </a:p>
          <a:p>
            <a:pPr algn="l">
              <a:lnSpc>
                <a:spcPts val="3499"/>
              </a:lnSpc>
            </a:pPr>
            <a:endParaRPr lang="en-US" sz="2499">
              <a:solidFill>
                <a:srgbClr val="000000"/>
              </a:solidFill>
              <a:latin typeface="Open Sans 1"/>
              <a:ea typeface="Open Sans 1"/>
              <a:cs typeface="Open Sans 1"/>
              <a:sym typeface="Open Sans 1"/>
            </a:endParaRPr>
          </a:p>
          <a:p>
            <a:pPr algn="l">
              <a:lnSpc>
                <a:spcPts val="3499"/>
              </a:lnSpc>
            </a:pPr>
            <a:r>
              <a:rPr lang="en-US" sz="2499">
                <a:solidFill>
                  <a:srgbClr val="000000"/>
                </a:solidFill>
                <a:latin typeface="Open Sans 1"/>
                <a:ea typeface="Open Sans 1"/>
                <a:cs typeface="Open Sans 1"/>
                <a:sym typeface="Open Sans 1"/>
              </a:rPr>
              <a:t>Alianse kā jumta organizācija pārstāv vairāk nekā 90 000 cilvēku ar retām slimībām Latvijā intereses nacionālā un starptautiskā līmenī.</a:t>
            </a:r>
          </a:p>
          <a:p>
            <a:pPr algn="l">
              <a:lnSpc>
                <a:spcPts val="3499"/>
              </a:lnSpc>
            </a:pPr>
            <a:endParaRPr lang="en-US" sz="2499">
              <a:solidFill>
                <a:srgbClr val="000000"/>
              </a:solidFill>
              <a:latin typeface="Open Sans 1"/>
              <a:ea typeface="Open Sans 1"/>
              <a:cs typeface="Open Sans 1"/>
              <a:sym typeface="Open Sans 1"/>
            </a:endParaRPr>
          </a:p>
        </p:txBody>
      </p:sp>
      <p:grpSp>
        <p:nvGrpSpPr>
          <p:cNvPr id="5" name="Group 5"/>
          <p:cNvGrpSpPr/>
          <p:nvPr/>
        </p:nvGrpSpPr>
        <p:grpSpPr>
          <a:xfrm>
            <a:off x="1028700" y="5421195"/>
            <a:ext cx="3838896" cy="3837105"/>
            <a:chOff x="0" y="0"/>
            <a:chExt cx="5118528" cy="5116140"/>
          </a:xfrm>
        </p:grpSpPr>
        <p:sp>
          <p:nvSpPr>
            <p:cNvPr id="6" name="Freeform 6"/>
            <p:cNvSpPr/>
            <p:nvPr/>
          </p:nvSpPr>
          <p:spPr>
            <a:xfrm>
              <a:off x="0" y="0"/>
              <a:ext cx="5118528" cy="5116140"/>
            </a:xfrm>
            <a:custGeom>
              <a:avLst/>
              <a:gdLst/>
              <a:ahLst/>
              <a:cxnLst/>
              <a:rect l="l" t="t" r="r" b="b"/>
              <a:pathLst>
                <a:path w="5118528" h="5116140">
                  <a:moveTo>
                    <a:pt x="0" y="0"/>
                  </a:moveTo>
                  <a:lnTo>
                    <a:pt x="5118528" y="0"/>
                  </a:lnTo>
                  <a:lnTo>
                    <a:pt x="5118528" y="5116140"/>
                  </a:lnTo>
                  <a:lnTo>
                    <a:pt x="0" y="5116140"/>
                  </a:lnTo>
                  <a:lnTo>
                    <a:pt x="0" y="0"/>
                  </a:lnTo>
                  <a:close/>
                </a:path>
              </a:pathLst>
            </a:custGeom>
            <a:blipFill>
              <a:blip r:embed="rId4"/>
              <a:stretch>
                <a:fillRect/>
              </a:stretch>
            </a:blipFill>
          </p:spPr>
        </p:sp>
      </p:grpSp>
      <p:grpSp>
        <p:nvGrpSpPr>
          <p:cNvPr id="7" name="Group 7"/>
          <p:cNvGrpSpPr/>
          <p:nvPr/>
        </p:nvGrpSpPr>
        <p:grpSpPr>
          <a:xfrm>
            <a:off x="6744181" y="5421195"/>
            <a:ext cx="3838896" cy="3837105"/>
            <a:chOff x="0" y="0"/>
            <a:chExt cx="5118528" cy="5116140"/>
          </a:xfrm>
        </p:grpSpPr>
        <p:sp>
          <p:nvSpPr>
            <p:cNvPr id="8" name="Freeform 8"/>
            <p:cNvSpPr/>
            <p:nvPr/>
          </p:nvSpPr>
          <p:spPr>
            <a:xfrm>
              <a:off x="0" y="0"/>
              <a:ext cx="5118528" cy="5116140"/>
            </a:xfrm>
            <a:custGeom>
              <a:avLst/>
              <a:gdLst/>
              <a:ahLst/>
              <a:cxnLst/>
              <a:rect l="l" t="t" r="r" b="b"/>
              <a:pathLst>
                <a:path w="5118528" h="5116140">
                  <a:moveTo>
                    <a:pt x="0" y="0"/>
                  </a:moveTo>
                  <a:lnTo>
                    <a:pt x="5118528" y="0"/>
                  </a:lnTo>
                  <a:lnTo>
                    <a:pt x="5118528" y="5116140"/>
                  </a:lnTo>
                  <a:lnTo>
                    <a:pt x="0" y="5116140"/>
                  </a:lnTo>
                  <a:lnTo>
                    <a:pt x="0" y="0"/>
                  </a:lnTo>
                  <a:close/>
                </a:path>
              </a:pathLst>
            </a:custGeom>
            <a:blipFill>
              <a:blip r:embed="rId5"/>
              <a:stretch>
                <a:fillRect/>
              </a:stretch>
            </a:blipFill>
          </p:spPr>
        </p:sp>
      </p:grpSp>
      <p:sp>
        <p:nvSpPr>
          <p:cNvPr id="9" name="TextBox 9"/>
          <p:cNvSpPr txBox="1"/>
          <p:nvPr/>
        </p:nvSpPr>
        <p:spPr>
          <a:xfrm>
            <a:off x="713068" y="419100"/>
            <a:ext cx="11296920" cy="1219200"/>
          </a:xfrm>
          <a:prstGeom prst="rect">
            <a:avLst/>
          </a:prstGeom>
        </p:spPr>
        <p:txBody>
          <a:bodyPr lIns="0" tIns="0" rIns="0" bIns="0" rtlCol="0" anchor="t">
            <a:spAutoFit/>
          </a:bodyPr>
          <a:lstStyle/>
          <a:p>
            <a:pPr marL="0" lvl="0" indent="0" algn="l">
              <a:lnSpc>
                <a:spcPts val="9600"/>
              </a:lnSpc>
              <a:spcBef>
                <a:spcPct val="0"/>
              </a:spcBef>
            </a:pPr>
            <a:r>
              <a:rPr lang="en-US" sz="8000">
                <a:solidFill>
                  <a:srgbClr val="5CE1E6"/>
                </a:solidFill>
                <a:latin typeface="Open Sans Extra Bold"/>
                <a:ea typeface="Open Sans Extra Bold"/>
                <a:cs typeface="Open Sans Extra Bold"/>
                <a:sym typeface="Open Sans Extra Bold"/>
              </a:rPr>
              <a:t>KAS MĒS ESAM?</a:t>
            </a:r>
          </a:p>
        </p:txBody>
      </p:sp>
      <p:sp>
        <p:nvSpPr>
          <p:cNvPr id="10" name="TextBox 10"/>
          <p:cNvSpPr txBox="1"/>
          <p:nvPr/>
        </p:nvSpPr>
        <p:spPr>
          <a:xfrm>
            <a:off x="898635" y="9191625"/>
            <a:ext cx="4247185" cy="600036"/>
          </a:xfrm>
          <a:prstGeom prst="rect">
            <a:avLst/>
          </a:prstGeom>
        </p:spPr>
        <p:txBody>
          <a:bodyPr wrap="square" lIns="0" tIns="0" rIns="0" bIns="0" rtlCol="0" anchor="t">
            <a:spAutoFit/>
          </a:bodyPr>
          <a:lstStyle/>
          <a:p>
            <a:pPr algn="ctr">
              <a:lnSpc>
                <a:spcPts val="5040"/>
              </a:lnSpc>
            </a:pPr>
            <a:r>
              <a:rPr lang="en-US" sz="3600" b="1" dirty="0">
                <a:solidFill>
                  <a:srgbClr val="5CE1E6"/>
                </a:solidFill>
                <a:latin typeface="Open Sans 2 Bold"/>
                <a:ea typeface="Open Sans 2 Bold"/>
                <a:cs typeface="Open Sans 2 Bold"/>
                <a:sym typeface="Open Sans 2 Bold"/>
              </a:rPr>
              <a:t>Marta </a:t>
            </a:r>
            <a:r>
              <a:rPr lang="en-US" sz="3600" b="1" dirty="0" err="1">
                <a:solidFill>
                  <a:srgbClr val="5CE1E6"/>
                </a:solidFill>
                <a:latin typeface="Open Sans 2 Bold"/>
                <a:ea typeface="Open Sans 2 Bold"/>
                <a:cs typeface="Open Sans 2 Bold"/>
                <a:sym typeface="Open Sans 2 Bold"/>
              </a:rPr>
              <a:t>Augucēviča</a:t>
            </a:r>
            <a:endParaRPr lang="en-US" sz="3200" b="1" dirty="0">
              <a:solidFill>
                <a:srgbClr val="5CE1E6"/>
              </a:solidFill>
              <a:latin typeface="Open Sans 2 Bold"/>
              <a:ea typeface="Open Sans 2 Bold"/>
              <a:cs typeface="Open Sans 2 Bold"/>
              <a:sym typeface="Open Sans 2 Bold"/>
            </a:endParaRPr>
          </a:p>
        </p:txBody>
      </p:sp>
      <p:sp>
        <p:nvSpPr>
          <p:cNvPr id="11" name="TextBox 11"/>
          <p:cNvSpPr txBox="1"/>
          <p:nvPr/>
        </p:nvSpPr>
        <p:spPr>
          <a:xfrm>
            <a:off x="7402237" y="9191625"/>
            <a:ext cx="2522786" cy="600036"/>
          </a:xfrm>
          <a:prstGeom prst="rect">
            <a:avLst/>
          </a:prstGeom>
        </p:spPr>
        <p:txBody>
          <a:bodyPr lIns="0" tIns="0" rIns="0" bIns="0" rtlCol="0" anchor="t">
            <a:spAutoFit/>
          </a:bodyPr>
          <a:lstStyle/>
          <a:p>
            <a:pPr algn="ctr">
              <a:lnSpc>
                <a:spcPts val="5040"/>
              </a:lnSpc>
            </a:pPr>
            <a:r>
              <a:rPr lang="en-US" sz="3600" b="1" dirty="0" err="1">
                <a:solidFill>
                  <a:srgbClr val="5CE1E6"/>
                </a:solidFill>
                <a:latin typeface="Open Sans 2 Bold"/>
                <a:ea typeface="Open Sans 2 Bold"/>
                <a:cs typeface="Open Sans 2 Bold"/>
                <a:sym typeface="Open Sans 2 Bold"/>
              </a:rPr>
              <a:t>Ieva</a:t>
            </a:r>
            <a:r>
              <a:rPr lang="en-US" sz="3600" b="1" dirty="0">
                <a:solidFill>
                  <a:srgbClr val="5CE1E6"/>
                </a:solidFill>
                <a:latin typeface="Open Sans 2 Bold"/>
                <a:ea typeface="Open Sans 2 Bold"/>
                <a:cs typeface="Open Sans 2 Bold"/>
                <a:sym typeface="Open Sans 2 Bold"/>
              </a:rPr>
              <a:t> </a:t>
            </a:r>
            <a:r>
              <a:rPr lang="en-US" sz="3600" b="1" dirty="0" err="1">
                <a:solidFill>
                  <a:srgbClr val="5CE1E6"/>
                </a:solidFill>
                <a:latin typeface="Open Sans 2 Bold"/>
                <a:ea typeface="Open Sans 2 Bold"/>
                <a:cs typeface="Open Sans 2 Bold"/>
                <a:sym typeface="Open Sans 2 Bold"/>
              </a:rPr>
              <a:t>Plūme</a:t>
            </a:r>
            <a:endParaRPr lang="en-US" sz="3600" b="1" dirty="0">
              <a:solidFill>
                <a:srgbClr val="5CE1E6"/>
              </a:solidFill>
              <a:latin typeface="Open Sans 2 Bold"/>
              <a:ea typeface="Open Sans 2 Bold"/>
              <a:cs typeface="Open Sans 2 Bold"/>
              <a:sym typeface="Open Sans 2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1758F"/>
        </a:solidFill>
        <a:effectLst/>
      </p:bgPr>
    </p:bg>
    <p:spTree>
      <p:nvGrpSpPr>
        <p:cNvPr id="1" name=""/>
        <p:cNvGrpSpPr/>
        <p:nvPr/>
      </p:nvGrpSpPr>
      <p:grpSpPr>
        <a:xfrm>
          <a:off x="0" y="0"/>
          <a:ext cx="0" cy="0"/>
          <a:chOff x="0" y="0"/>
          <a:chExt cx="0" cy="0"/>
        </a:xfrm>
      </p:grpSpPr>
      <p:sp>
        <p:nvSpPr>
          <p:cNvPr id="2" name="AutoShape 2"/>
          <p:cNvSpPr/>
          <p:nvPr/>
        </p:nvSpPr>
        <p:spPr>
          <a:xfrm rot="5400000">
            <a:off x="4751050" y="5095875"/>
            <a:ext cx="10287000" cy="0"/>
          </a:xfrm>
          <a:prstGeom prst="line">
            <a:avLst/>
          </a:prstGeom>
          <a:ln w="95250" cap="flat">
            <a:solidFill>
              <a:srgbClr val="FFFFFF"/>
            </a:solidFill>
            <a:prstDash val="solid"/>
            <a:headEnd type="none" w="sm" len="sm"/>
            <a:tailEnd type="none" w="sm" len="sm"/>
          </a:ln>
        </p:spPr>
      </p:sp>
      <p:sp>
        <p:nvSpPr>
          <p:cNvPr id="3" name="Freeform 3"/>
          <p:cNvSpPr/>
          <p:nvPr/>
        </p:nvSpPr>
        <p:spPr>
          <a:xfrm>
            <a:off x="9923125" y="0"/>
            <a:ext cx="8364875" cy="10287000"/>
          </a:xfrm>
          <a:custGeom>
            <a:avLst/>
            <a:gdLst/>
            <a:ahLst/>
            <a:cxnLst/>
            <a:rect l="l" t="t" r="r" b="b"/>
            <a:pathLst>
              <a:path w="8364875" h="10287000">
                <a:moveTo>
                  <a:pt x="0" y="0"/>
                </a:moveTo>
                <a:lnTo>
                  <a:pt x="8364875" y="0"/>
                </a:lnTo>
                <a:lnTo>
                  <a:pt x="8364875" y="10287000"/>
                </a:lnTo>
                <a:lnTo>
                  <a:pt x="0" y="10287000"/>
                </a:lnTo>
                <a:lnTo>
                  <a:pt x="0" y="0"/>
                </a:lnTo>
                <a:close/>
              </a:path>
            </a:pathLst>
          </a:custGeom>
          <a:blipFill>
            <a:blip r:embed="rId2"/>
            <a:stretch>
              <a:fillRect l="-72671" r="-72671"/>
            </a:stretch>
          </a:blipFill>
        </p:spPr>
      </p:sp>
      <p:sp>
        <p:nvSpPr>
          <p:cNvPr id="4" name="TextBox 4"/>
          <p:cNvSpPr txBox="1"/>
          <p:nvPr/>
        </p:nvSpPr>
        <p:spPr>
          <a:xfrm>
            <a:off x="1530465" y="2036555"/>
            <a:ext cx="8090860" cy="644980"/>
          </a:xfrm>
          <a:prstGeom prst="rect">
            <a:avLst/>
          </a:prstGeom>
        </p:spPr>
        <p:txBody>
          <a:bodyPr lIns="0" tIns="0" rIns="0" bIns="0" rtlCol="0" anchor="t">
            <a:spAutoFit/>
          </a:bodyPr>
          <a:lstStyle/>
          <a:p>
            <a:pPr algn="l">
              <a:lnSpc>
                <a:spcPts val="5142"/>
              </a:lnSpc>
            </a:pPr>
            <a:r>
              <a:rPr lang="en-US" sz="4017">
                <a:solidFill>
                  <a:srgbClr val="5CE1E6"/>
                </a:solidFill>
                <a:latin typeface="Open Sans Extra Bold"/>
                <a:ea typeface="Open Sans Extra Bold"/>
                <a:cs typeface="Open Sans Extra Bold"/>
                <a:sym typeface="Open Sans Extra Bold"/>
              </a:rPr>
              <a:t>Ko darīt, ja neesi apmierināts?</a:t>
            </a:r>
          </a:p>
        </p:txBody>
      </p:sp>
      <p:sp>
        <p:nvSpPr>
          <p:cNvPr id="5" name="Freeform 5"/>
          <p:cNvSpPr/>
          <p:nvPr/>
        </p:nvSpPr>
        <p:spPr>
          <a:xfrm>
            <a:off x="1530465" y="7301357"/>
            <a:ext cx="1408314" cy="89780"/>
          </a:xfrm>
          <a:custGeom>
            <a:avLst/>
            <a:gdLst/>
            <a:ahLst/>
            <a:cxnLst/>
            <a:rect l="l" t="t" r="r" b="b"/>
            <a:pathLst>
              <a:path w="1408314" h="89780">
                <a:moveTo>
                  <a:pt x="0" y="0"/>
                </a:moveTo>
                <a:lnTo>
                  <a:pt x="1408315" y="0"/>
                </a:lnTo>
                <a:lnTo>
                  <a:pt x="1408315" y="89780"/>
                </a:lnTo>
                <a:lnTo>
                  <a:pt x="0" y="89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TextBox 6"/>
          <p:cNvSpPr txBox="1"/>
          <p:nvPr/>
        </p:nvSpPr>
        <p:spPr>
          <a:xfrm>
            <a:off x="1530465" y="3083775"/>
            <a:ext cx="8090860" cy="3834557"/>
          </a:xfrm>
          <a:prstGeom prst="rect">
            <a:avLst/>
          </a:prstGeom>
        </p:spPr>
        <p:txBody>
          <a:bodyPr lIns="0" tIns="0" rIns="0" bIns="0" rtlCol="0" anchor="t">
            <a:spAutoFit/>
          </a:bodyPr>
          <a:lstStyle/>
          <a:p>
            <a:pPr algn="l">
              <a:lnSpc>
                <a:spcPts val="10191"/>
              </a:lnSpc>
            </a:pPr>
            <a:r>
              <a:rPr lang="en-US" sz="7962">
                <a:solidFill>
                  <a:srgbClr val="FFFFFF"/>
                </a:solidFill>
                <a:latin typeface="Open Sans Extra Bold"/>
                <a:ea typeface="Open Sans Extra Bold"/>
                <a:cs typeface="Open Sans Extra Bold"/>
                <a:sym typeface="Open Sans Extra Bold"/>
              </a:rPr>
              <a:t>Pacientu tiesību algoritms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17149" y="153714"/>
            <a:ext cx="15082490" cy="10133286"/>
          </a:xfrm>
          <a:custGeom>
            <a:avLst/>
            <a:gdLst/>
            <a:ahLst/>
            <a:cxnLst/>
            <a:rect l="l" t="t" r="r" b="b"/>
            <a:pathLst>
              <a:path w="15082490" h="10133286">
                <a:moveTo>
                  <a:pt x="0" y="0"/>
                </a:moveTo>
                <a:lnTo>
                  <a:pt x="15082491" y="0"/>
                </a:lnTo>
                <a:lnTo>
                  <a:pt x="15082491" y="10133286"/>
                </a:lnTo>
                <a:lnTo>
                  <a:pt x="0" y="10133286"/>
                </a:lnTo>
                <a:lnTo>
                  <a:pt x="0" y="0"/>
                </a:lnTo>
                <a:close/>
              </a:path>
            </a:pathLst>
          </a:custGeom>
          <a:blipFill>
            <a:blip r:embed="rId2"/>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07506" y="0"/>
            <a:ext cx="12472988" cy="10287000"/>
          </a:xfrm>
          <a:custGeom>
            <a:avLst/>
            <a:gdLst/>
            <a:ahLst/>
            <a:cxnLst/>
            <a:rect l="l" t="t" r="r" b="b"/>
            <a:pathLst>
              <a:path w="12472988" h="10287000">
                <a:moveTo>
                  <a:pt x="0" y="0"/>
                </a:moveTo>
                <a:lnTo>
                  <a:pt x="12472988" y="0"/>
                </a:lnTo>
                <a:lnTo>
                  <a:pt x="12472988" y="10287000"/>
                </a:lnTo>
                <a:lnTo>
                  <a:pt x="0" y="10287000"/>
                </a:lnTo>
                <a:lnTo>
                  <a:pt x="0" y="0"/>
                </a:lnTo>
                <a:close/>
              </a:path>
            </a:pathLst>
          </a:custGeom>
          <a:blipFill>
            <a:blip r:embed="rId2"/>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00191" y="147807"/>
            <a:ext cx="11244035" cy="9991386"/>
          </a:xfrm>
          <a:custGeom>
            <a:avLst/>
            <a:gdLst/>
            <a:ahLst/>
            <a:cxnLst/>
            <a:rect l="l" t="t" r="r" b="b"/>
            <a:pathLst>
              <a:path w="11244035" h="9991386">
                <a:moveTo>
                  <a:pt x="0" y="0"/>
                </a:moveTo>
                <a:lnTo>
                  <a:pt x="11244035" y="0"/>
                </a:lnTo>
                <a:lnTo>
                  <a:pt x="11244035" y="9991386"/>
                </a:lnTo>
                <a:lnTo>
                  <a:pt x="0" y="9991386"/>
                </a:lnTo>
                <a:lnTo>
                  <a:pt x="0" y="0"/>
                </a:lnTo>
                <a:close/>
              </a:path>
            </a:pathLst>
          </a:custGeom>
          <a:blipFill>
            <a:blip r:embed="rId2"/>
            <a:stretch>
              <a:fillRect l="-2195" t="-274" b="-274"/>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1827897" y="-876936"/>
            <a:ext cx="0" cy="12374445"/>
          </a:xfrm>
          <a:prstGeom prst="line">
            <a:avLst/>
          </a:prstGeom>
          <a:ln w="114300" cap="flat">
            <a:solidFill>
              <a:srgbClr val="FFFFFF"/>
            </a:solidFill>
            <a:prstDash val="solid"/>
            <a:headEnd type="none" w="sm" len="sm"/>
            <a:tailEnd type="none" w="sm" len="sm"/>
          </a:ln>
        </p:spPr>
      </p:sp>
      <p:sp>
        <p:nvSpPr>
          <p:cNvPr id="3" name="Freeform 3"/>
          <p:cNvSpPr/>
          <p:nvPr/>
        </p:nvSpPr>
        <p:spPr>
          <a:xfrm>
            <a:off x="12132413" y="0"/>
            <a:ext cx="8364875" cy="10287000"/>
          </a:xfrm>
          <a:custGeom>
            <a:avLst/>
            <a:gdLst/>
            <a:ahLst/>
            <a:cxnLst/>
            <a:rect l="l" t="t" r="r" b="b"/>
            <a:pathLst>
              <a:path w="8364875" h="10287000">
                <a:moveTo>
                  <a:pt x="0" y="0"/>
                </a:moveTo>
                <a:lnTo>
                  <a:pt x="8364876" y="0"/>
                </a:lnTo>
                <a:lnTo>
                  <a:pt x="8364876" y="10287000"/>
                </a:lnTo>
                <a:lnTo>
                  <a:pt x="0" y="10287000"/>
                </a:lnTo>
                <a:lnTo>
                  <a:pt x="0" y="0"/>
                </a:lnTo>
                <a:close/>
              </a:path>
            </a:pathLst>
          </a:custGeom>
          <a:blipFill>
            <a:blip r:embed="rId2"/>
            <a:stretch>
              <a:fillRect l="-42291" r="-42291"/>
            </a:stretch>
          </a:blipFill>
        </p:spPr>
      </p:sp>
      <p:sp>
        <p:nvSpPr>
          <p:cNvPr id="4" name="Freeform 4"/>
          <p:cNvSpPr/>
          <p:nvPr/>
        </p:nvSpPr>
        <p:spPr>
          <a:xfrm>
            <a:off x="366950" y="440713"/>
            <a:ext cx="5829120" cy="3838907"/>
          </a:xfrm>
          <a:custGeom>
            <a:avLst/>
            <a:gdLst/>
            <a:ahLst/>
            <a:cxnLst/>
            <a:rect l="l" t="t" r="r" b="b"/>
            <a:pathLst>
              <a:path w="5829120" h="3838907">
                <a:moveTo>
                  <a:pt x="0" y="0"/>
                </a:moveTo>
                <a:lnTo>
                  <a:pt x="5829119" y="0"/>
                </a:lnTo>
                <a:lnTo>
                  <a:pt x="5829119" y="3838907"/>
                </a:lnTo>
                <a:lnTo>
                  <a:pt x="0" y="3838907"/>
                </a:lnTo>
                <a:lnTo>
                  <a:pt x="0" y="0"/>
                </a:lnTo>
                <a:close/>
              </a:path>
            </a:pathLst>
          </a:custGeom>
          <a:blipFill>
            <a:blip r:embed="rId3"/>
            <a:stretch>
              <a:fillRect t="-1175" b="-1175"/>
            </a:stretch>
          </a:blipFill>
        </p:spPr>
      </p:sp>
      <p:sp>
        <p:nvSpPr>
          <p:cNvPr id="5" name="Freeform 5"/>
          <p:cNvSpPr/>
          <p:nvPr/>
        </p:nvSpPr>
        <p:spPr>
          <a:xfrm>
            <a:off x="6452843" y="440713"/>
            <a:ext cx="5679570" cy="4507573"/>
          </a:xfrm>
          <a:custGeom>
            <a:avLst/>
            <a:gdLst/>
            <a:ahLst/>
            <a:cxnLst/>
            <a:rect l="l" t="t" r="r" b="b"/>
            <a:pathLst>
              <a:path w="5679570" h="4507573">
                <a:moveTo>
                  <a:pt x="0" y="0"/>
                </a:moveTo>
                <a:lnTo>
                  <a:pt x="5679570" y="0"/>
                </a:lnTo>
                <a:lnTo>
                  <a:pt x="5679570" y="4507573"/>
                </a:lnTo>
                <a:lnTo>
                  <a:pt x="0" y="4507573"/>
                </a:lnTo>
                <a:lnTo>
                  <a:pt x="0" y="0"/>
                </a:lnTo>
                <a:close/>
              </a:path>
            </a:pathLst>
          </a:custGeom>
          <a:blipFill>
            <a:blip r:embed="rId4"/>
            <a:stretch>
              <a:fillRect t="-1175" b="-1175"/>
            </a:stretch>
          </a:blipFill>
        </p:spPr>
      </p:sp>
      <p:sp>
        <p:nvSpPr>
          <p:cNvPr id="6" name="Freeform 6"/>
          <p:cNvSpPr/>
          <p:nvPr/>
        </p:nvSpPr>
        <p:spPr>
          <a:xfrm>
            <a:off x="6452843" y="5985664"/>
            <a:ext cx="5679570" cy="3986777"/>
          </a:xfrm>
          <a:custGeom>
            <a:avLst/>
            <a:gdLst/>
            <a:ahLst/>
            <a:cxnLst/>
            <a:rect l="l" t="t" r="r" b="b"/>
            <a:pathLst>
              <a:path w="5679570" h="3986777">
                <a:moveTo>
                  <a:pt x="0" y="0"/>
                </a:moveTo>
                <a:lnTo>
                  <a:pt x="5679570" y="0"/>
                </a:lnTo>
                <a:lnTo>
                  <a:pt x="5679570" y="3986777"/>
                </a:lnTo>
                <a:lnTo>
                  <a:pt x="0" y="3986777"/>
                </a:lnTo>
                <a:lnTo>
                  <a:pt x="0" y="0"/>
                </a:lnTo>
                <a:close/>
              </a:path>
            </a:pathLst>
          </a:custGeom>
          <a:blipFill>
            <a:blip r:embed="rId5"/>
            <a:stretch>
              <a:fillRect t="-1175" b="-1175"/>
            </a:stretch>
          </a:blipFill>
        </p:spPr>
      </p:sp>
      <p:sp>
        <p:nvSpPr>
          <p:cNvPr id="7" name="Freeform 7"/>
          <p:cNvSpPr/>
          <p:nvPr/>
        </p:nvSpPr>
        <p:spPr>
          <a:xfrm>
            <a:off x="517352" y="5985664"/>
            <a:ext cx="5678717" cy="3897172"/>
          </a:xfrm>
          <a:custGeom>
            <a:avLst/>
            <a:gdLst/>
            <a:ahLst/>
            <a:cxnLst/>
            <a:rect l="l" t="t" r="r" b="b"/>
            <a:pathLst>
              <a:path w="5678717" h="3897172">
                <a:moveTo>
                  <a:pt x="0" y="0"/>
                </a:moveTo>
                <a:lnTo>
                  <a:pt x="5678717" y="0"/>
                </a:lnTo>
                <a:lnTo>
                  <a:pt x="5678717" y="3897171"/>
                </a:lnTo>
                <a:lnTo>
                  <a:pt x="0" y="3897171"/>
                </a:lnTo>
                <a:lnTo>
                  <a:pt x="0" y="0"/>
                </a:lnTo>
                <a:close/>
              </a:path>
            </a:pathLst>
          </a:custGeom>
          <a:blipFill>
            <a:blip r:embed="rId6"/>
            <a:stretch>
              <a:fillRect t="-1175" b="-2019"/>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1758F"/>
        </a:solidFill>
        <a:effectLst/>
      </p:bgPr>
    </p:bg>
    <p:spTree>
      <p:nvGrpSpPr>
        <p:cNvPr id="1" name=""/>
        <p:cNvGrpSpPr/>
        <p:nvPr/>
      </p:nvGrpSpPr>
      <p:grpSpPr>
        <a:xfrm>
          <a:off x="0" y="0"/>
          <a:ext cx="0" cy="0"/>
          <a:chOff x="0" y="0"/>
          <a:chExt cx="0" cy="0"/>
        </a:xfrm>
      </p:grpSpPr>
      <p:sp>
        <p:nvSpPr>
          <p:cNvPr id="2" name="AutoShape 2"/>
          <p:cNvSpPr/>
          <p:nvPr/>
        </p:nvSpPr>
        <p:spPr>
          <a:xfrm rot="5400000">
            <a:off x="4751050" y="5095875"/>
            <a:ext cx="10287000" cy="0"/>
          </a:xfrm>
          <a:prstGeom prst="line">
            <a:avLst/>
          </a:prstGeom>
          <a:ln w="95250" cap="flat">
            <a:solidFill>
              <a:srgbClr val="FFFFFF"/>
            </a:solidFill>
            <a:prstDash val="solid"/>
            <a:headEnd type="none" w="sm" len="sm"/>
            <a:tailEnd type="none" w="sm" len="sm"/>
          </a:ln>
        </p:spPr>
      </p:sp>
      <p:sp>
        <p:nvSpPr>
          <p:cNvPr id="3" name="Freeform 3"/>
          <p:cNvSpPr/>
          <p:nvPr/>
        </p:nvSpPr>
        <p:spPr>
          <a:xfrm>
            <a:off x="9923125" y="0"/>
            <a:ext cx="8364875" cy="10287000"/>
          </a:xfrm>
          <a:custGeom>
            <a:avLst/>
            <a:gdLst/>
            <a:ahLst/>
            <a:cxnLst/>
            <a:rect l="l" t="t" r="r" b="b"/>
            <a:pathLst>
              <a:path w="8364875" h="10287000">
                <a:moveTo>
                  <a:pt x="0" y="0"/>
                </a:moveTo>
                <a:lnTo>
                  <a:pt x="8364875" y="0"/>
                </a:lnTo>
                <a:lnTo>
                  <a:pt x="8364875" y="10287000"/>
                </a:lnTo>
                <a:lnTo>
                  <a:pt x="0" y="10287000"/>
                </a:lnTo>
                <a:lnTo>
                  <a:pt x="0" y="0"/>
                </a:lnTo>
                <a:close/>
              </a:path>
            </a:pathLst>
          </a:custGeom>
          <a:blipFill>
            <a:blip r:embed="rId2"/>
            <a:stretch>
              <a:fillRect l="-42639" r="-42639"/>
            </a:stretch>
          </a:blipFill>
        </p:spPr>
      </p:sp>
      <p:sp>
        <p:nvSpPr>
          <p:cNvPr id="4" name="TextBox 4"/>
          <p:cNvSpPr txBox="1"/>
          <p:nvPr/>
        </p:nvSpPr>
        <p:spPr>
          <a:xfrm>
            <a:off x="1530465" y="2036555"/>
            <a:ext cx="7143559" cy="644980"/>
          </a:xfrm>
          <a:prstGeom prst="rect">
            <a:avLst/>
          </a:prstGeom>
        </p:spPr>
        <p:txBody>
          <a:bodyPr lIns="0" tIns="0" rIns="0" bIns="0" rtlCol="0" anchor="t">
            <a:spAutoFit/>
          </a:bodyPr>
          <a:lstStyle/>
          <a:p>
            <a:pPr algn="l">
              <a:lnSpc>
                <a:spcPts val="5142"/>
              </a:lnSpc>
            </a:pPr>
            <a:r>
              <a:rPr lang="en-US" sz="4017">
                <a:solidFill>
                  <a:srgbClr val="5CE1E6"/>
                </a:solidFill>
                <a:latin typeface="Open Sans Extra Bold"/>
                <a:ea typeface="Open Sans Extra Bold"/>
                <a:cs typeface="Open Sans Extra Bold"/>
                <a:sym typeface="Open Sans Extra Bold"/>
              </a:rPr>
              <a:t>Ko tas nozīmē?</a:t>
            </a:r>
          </a:p>
        </p:txBody>
      </p:sp>
      <p:sp>
        <p:nvSpPr>
          <p:cNvPr id="5" name="Freeform 5"/>
          <p:cNvSpPr/>
          <p:nvPr/>
        </p:nvSpPr>
        <p:spPr>
          <a:xfrm>
            <a:off x="1530465" y="5990880"/>
            <a:ext cx="1408314" cy="89780"/>
          </a:xfrm>
          <a:custGeom>
            <a:avLst/>
            <a:gdLst/>
            <a:ahLst/>
            <a:cxnLst/>
            <a:rect l="l" t="t" r="r" b="b"/>
            <a:pathLst>
              <a:path w="1408314" h="89780">
                <a:moveTo>
                  <a:pt x="0" y="0"/>
                </a:moveTo>
                <a:lnTo>
                  <a:pt x="1408315" y="0"/>
                </a:lnTo>
                <a:lnTo>
                  <a:pt x="1408315" y="89780"/>
                </a:lnTo>
                <a:lnTo>
                  <a:pt x="0" y="89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TextBox 6"/>
          <p:cNvSpPr txBox="1"/>
          <p:nvPr/>
        </p:nvSpPr>
        <p:spPr>
          <a:xfrm>
            <a:off x="1530465" y="2653715"/>
            <a:ext cx="8090860" cy="2751459"/>
          </a:xfrm>
          <a:prstGeom prst="rect">
            <a:avLst/>
          </a:prstGeom>
        </p:spPr>
        <p:txBody>
          <a:bodyPr lIns="0" tIns="0" rIns="0" bIns="0" rtlCol="0" anchor="t">
            <a:spAutoFit/>
          </a:bodyPr>
          <a:lstStyle/>
          <a:p>
            <a:pPr algn="l">
              <a:lnSpc>
                <a:spcPts val="10959"/>
              </a:lnSpc>
            </a:pPr>
            <a:r>
              <a:rPr lang="en-US" sz="8562">
                <a:solidFill>
                  <a:srgbClr val="FFFFFF"/>
                </a:solidFill>
                <a:latin typeface="Open Sans Extra Bold"/>
                <a:ea typeface="Open Sans Extra Bold"/>
                <a:cs typeface="Open Sans Extra Bold"/>
                <a:sym typeface="Open Sans Extra Bold"/>
              </a:rPr>
              <a:t>Pacienta vārdnīca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37473"/>
            <a:ext cx="18288000" cy="4397842"/>
            <a:chOff x="0" y="0"/>
            <a:chExt cx="4816593" cy="1158279"/>
          </a:xfrm>
        </p:grpSpPr>
        <p:sp>
          <p:nvSpPr>
            <p:cNvPr id="3" name="Freeform 3"/>
            <p:cNvSpPr/>
            <p:nvPr/>
          </p:nvSpPr>
          <p:spPr>
            <a:xfrm>
              <a:off x="0" y="0"/>
              <a:ext cx="4816592" cy="1158279"/>
            </a:xfrm>
            <a:custGeom>
              <a:avLst/>
              <a:gdLst/>
              <a:ahLst/>
              <a:cxnLst/>
              <a:rect l="l" t="t" r="r" b="b"/>
              <a:pathLst>
                <a:path w="4816592" h="1158279">
                  <a:moveTo>
                    <a:pt x="0" y="0"/>
                  </a:moveTo>
                  <a:lnTo>
                    <a:pt x="4816592" y="0"/>
                  </a:lnTo>
                  <a:lnTo>
                    <a:pt x="4816592" y="1158279"/>
                  </a:lnTo>
                  <a:lnTo>
                    <a:pt x="0" y="1158279"/>
                  </a:lnTo>
                  <a:close/>
                </a:path>
              </a:pathLst>
            </a:custGeom>
            <a:solidFill>
              <a:srgbClr val="A9A8A2"/>
            </a:solidFill>
          </p:spPr>
        </p:sp>
        <p:sp>
          <p:nvSpPr>
            <p:cNvPr id="4" name="TextBox 4"/>
            <p:cNvSpPr txBox="1"/>
            <p:nvPr/>
          </p:nvSpPr>
          <p:spPr>
            <a:xfrm>
              <a:off x="0" y="-47625"/>
              <a:ext cx="4816593" cy="1205904"/>
            </a:xfrm>
            <a:prstGeom prst="rect">
              <a:avLst/>
            </a:prstGeom>
          </p:spPr>
          <p:txBody>
            <a:bodyPr lIns="50800" tIns="50800" rIns="50800" bIns="50800" rtlCol="0" anchor="ctr"/>
            <a:lstStyle/>
            <a:p>
              <a:pPr algn="ctr">
                <a:lnSpc>
                  <a:spcPts val="3080"/>
                </a:lnSpc>
              </a:pPr>
              <a:endParaRPr/>
            </a:p>
          </p:txBody>
        </p:sp>
      </p:grpSp>
      <p:sp>
        <p:nvSpPr>
          <p:cNvPr id="5" name="Freeform 5"/>
          <p:cNvSpPr/>
          <p:nvPr/>
        </p:nvSpPr>
        <p:spPr>
          <a:xfrm>
            <a:off x="-46158" y="-337473"/>
            <a:ext cx="18288000" cy="4387557"/>
          </a:xfrm>
          <a:custGeom>
            <a:avLst/>
            <a:gdLst/>
            <a:ahLst/>
            <a:cxnLst/>
            <a:rect l="l" t="t" r="r" b="b"/>
            <a:pathLst>
              <a:path w="18288000" h="4387557">
                <a:moveTo>
                  <a:pt x="0" y="0"/>
                </a:moveTo>
                <a:lnTo>
                  <a:pt x="18288000" y="0"/>
                </a:lnTo>
                <a:lnTo>
                  <a:pt x="18288000" y="4387556"/>
                </a:lnTo>
                <a:lnTo>
                  <a:pt x="0" y="4387556"/>
                </a:lnTo>
                <a:lnTo>
                  <a:pt x="0" y="0"/>
                </a:lnTo>
                <a:close/>
              </a:path>
            </a:pathLst>
          </a:custGeom>
          <a:blipFill>
            <a:blip r:embed="rId3">
              <a:alphaModFix amt="18000"/>
            </a:blip>
            <a:stretch>
              <a:fillRect t="-25023" b="-153200"/>
            </a:stretch>
          </a:blipFill>
        </p:spPr>
      </p:sp>
      <p:sp>
        <p:nvSpPr>
          <p:cNvPr id="6" name="Freeform 6"/>
          <p:cNvSpPr/>
          <p:nvPr/>
        </p:nvSpPr>
        <p:spPr>
          <a:xfrm>
            <a:off x="12028712" y="4060368"/>
            <a:ext cx="4540590" cy="6409336"/>
          </a:xfrm>
          <a:custGeom>
            <a:avLst/>
            <a:gdLst/>
            <a:ahLst/>
            <a:cxnLst/>
            <a:rect l="l" t="t" r="r" b="b"/>
            <a:pathLst>
              <a:path w="4540590" h="6409336">
                <a:moveTo>
                  <a:pt x="0" y="0"/>
                </a:moveTo>
                <a:lnTo>
                  <a:pt x="4540589" y="0"/>
                </a:lnTo>
                <a:lnTo>
                  <a:pt x="4540589" y="6409336"/>
                </a:lnTo>
                <a:lnTo>
                  <a:pt x="0" y="6409336"/>
                </a:lnTo>
                <a:lnTo>
                  <a:pt x="0" y="0"/>
                </a:lnTo>
                <a:close/>
              </a:path>
            </a:pathLst>
          </a:custGeom>
          <a:blipFill>
            <a:blip r:embed="rId4"/>
            <a:stretch>
              <a:fillRect/>
            </a:stretch>
          </a:blipFill>
          <a:ln w="19050" cap="sq">
            <a:solidFill>
              <a:srgbClr val="000000"/>
            </a:solidFill>
            <a:prstDash val="solid"/>
            <a:miter/>
          </a:ln>
        </p:spPr>
      </p:sp>
      <p:sp>
        <p:nvSpPr>
          <p:cNvPr id="7" name="Freeform 7"/>
          <p:cNvSpPr/>
          <p:nvPr/>
        </p:nvSpPr>
        <p:spPr>
          <a:xfrm>
            <a:off x="-299724" y="-2186253"/>
            <a:ext cx="18587724" cy="6236336"/>
          </a:xfrm>
          <a:custGeom>
            <a:avLst/>
            <a:gdLst/>
            <a:ahLst/>
            <a:cxnLst/>
            <a:rect l="l" t="t" r="r" b="b"/>
            <a:pathLst>
              <a:path w="18587724" h="6236336">
                <a:moveTo>
                  <a:pt x="0" y="0"/>
                </a:moveTo>
                <a:lnTo>
                  <a:pt x="18587724" y="0"/>
                </a:lnTo>
                <a:lnTo>
                  <a:pt x="18587724" y="6236336"/>
                </a:lnTo>
                <a:lnTo>
                  <a:pt x="0" y="6236336"/>
                </a:lnTo>
                <a:lnTo>
                  <a:pt x="0" y="0"/>
                </a:lnTo>
                <a:close/>
              </a:path>
            </a:pathLst>
          </a:custGeom>
          <a:blipFill>
            <a:blip r:embed="rId5">
              <a:alphaModFix amt="63000"/>
            </a:blip>
            <a:stretch>
              <a:fillRect t="-33401" b="-65363"/>
            </a:stretch>
          </a:blipFill>
        </p:spPr>
      </p:sp>
      <p:sp>
        <p:nvSpPr>
          <p:cNvPr id="8" name="TextBox 8"/>
          <p:cNvSpPr txBox="1"/>
          <p:nvPr/>
        </p:nvSpPr>
        <p:spPr>
          <a:xfrm>
            <a:off x="1706655" y="1309783"/>
            <a:ext cx="15552645" cy="1406020"/>
          </a:xfrm>
          <a:prstGeom prst="rect">
            <a:avLst/>
          </a:prstGeom>
        </p:spPr>
        <p:txBody>
          <a:bodyPr lIns="0" tIns="0" rIns="0" bIns="0" rtlCol="0" anchor="t">
            <a:spAutoFit/>
          </a:bodyPr>
          <a:lstStyle/>
          <a:p>
            <a:pPr algn="ctr">
              <a:lnSpc>
                <a:spcPts val="11263"/>
              </a:lnSpc>
            </a:pPr>
            <a:r>
              <a:rPr lang="en-US" sz="8799">
                <a:solidFill>
                  <a:srgbClr val="5CE1E6"/>
                </a:solidFill>
                <a:latin typeface="Open Sans Extra Bold"/>
                <a:ea typeface="Open Sans Extra Bold"/>
                <a:cs typeface="Open Sans Extra Bold"/>
                <a:sym typeface="Open Sans Extra Bold"/>
              </a:rPr>
              <a:t>Informētā piekrišana</a:t>
            </a:r>
          </a:p>
        </p:txBody>
      </p:sp>
      <p:sp>
        <p:nvSpPr>
          <p:cNvPr id="9" name="TextBox 9"/>
          <p:cNvSpPr txBox="1"/>
          <p:nvPr/>
        </p:nvSpPr>
        <p:spPr>
          <a:xfrm>
            <a:off x="1028700" y="4656456"/>
            <a:ext cx="9778148" cy="5179060"/>
          </a:xfrm>
          <a:prstGeom prst="rect">
            <a:avLst/>
          </a:prstGeom>
        </p:spPr>
        <p:txBody>
          <a:bodyPr lIns="0" tIns="0" rIns="0" bIns="0" rtlCol="0" anchor="t">
            <a:spAutoFit/>
          </a:bodyPr>
          <a:lstStyle/>
          <a:p>
            <a:pPr algn="ctr">
              <a:lnSpc>
                <a:spcPts val="5119"/>
              </a:lnSpc>
              <a:spcBef>
                <a:spcPct val="0"/>
              </a:spcBef>
            </a:pPr>
            <a:r>
              <a:rPr lang="en-US" sz="3999">
                <a:solidFill>
                  <a:srgbClr val="000000"/>
                </a:solidFill>
                <a:latin typeface="Open Sans 1"/>
                <a:ea typeface="Open Sans 1"/>
                <a:cs typeface="Open Sans 1"/>
                <a:sym typeface="Open Sans 1"/>
              </a:rPr>
              <a:t>Pacienta vai viņa likumiskā pārstāvja </a:t>
            </a:r>
            <a:r>
              <a:rPr lang="en-US" sz="3999" b="1">
                <a:solidFill>
                  <a:srgbClr val="000000"/>
                </a:solidFill>
                <a:latin typeface="Open Sans 1 Bold"/>
                <a:ea typeface="Open Sans 1 Bold"/>
                <a:cs typeface="Open Sans 1 Bold"/>
                <a:sym typeface="Open Sans 1 Bold"/>
              </a:rPr>
              <a:t>piekrišana ārstniecībai</a:t>
            </a:r>
            <a:r>
              <a:rPr lang="en-US" sz="3999">
                <a:solidFill>
                  <a:srgbClr val="000000"/>
                </a:solidFill>
                <a:latin typeface="Open Sans 1"/>
                <a:ea typeface="Open Sans 1"/>
                <a:cs typeface="Open Sans 1"/>
                <a:sym typeface="Open Sans 1"/>
              </a:rPr>
              <a:t>, kuru viņš dod mutvārdos, rakstveidā vai ar tādām darbībām, kas nepārprotami apliecina piekrišanu.</a:t>
            </a:r>
          </a:p>
          <a:p>
            <a:pPr algn="ctr">
              <a:lnSpc>
                <a:spcPts val="5119"/>
              </a:lnSpc>
              <a:spcBef>
                <a:spcPct val="0"/>
              </a:spcBef>
            </a:pPr>
            <a:endParaRPr lang="en-US" sz="3999">
              <a:solidFill>
                <a:srgbClr val="000000"/>
              </a:solidFill>
              <a:latin typeface="Open Sans 1"/>
              <a:ea typeface="Open Sans 1"/>
              <a:cs typeface="Open Sans 1"/>
              <a:sym typeface="Open Sans 1"/>
            </a:endParaRPr>
          </a:p>
          <a:p>
            <a:pPr algn="ctr">
              <a:lnSpc>
                <a:spcPts val="5119"/>
              </a:lnSpc>
              <a:spcBef>
                <a:spcPct val="0"/>
              </a:spcBef>
            </a:pPr>
            <a:r>
              <a:rPr lang="en-US" sz="3999">
                <a:solidFill>
                  <a:srgbClr val="000000"/>
                </a:solidFill>
                <a:latin typeface="Open Sans 1"/>
                <a:ea typeface="Open Sans 1"/>
                <a:cs typeface="Open Sans 1"/>
                <a:sym typeface="Open Sans 1"/>
              </a:rPr>
              <a:t>Vai ir noteikts, kad ir jābūt rakstveida piekrišanai?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37473"/>
            <a:ext cx="18288000" cy="4397842"/>
            <a:chOff x="0" y="0"/>
            <a:chExt cx="4816593" cy="1158279"/>
          </a:xfrm>
        </p:grpSpPr>
        <p:sp>
          <p:nvSpPr>
            <p:cNvPr id="3" name="Freeform 3"/>
            <p:cNvSpPr/>
            <p:nvPr/>
          </p:nvSpPr>
          <p:spPr>
            <a:xfrm>
              <a:off x="0" y="0"/>
              <a:ext cx="4816592" cy="1158279"/>
            </a:xfrm>
            <a:custGeom>
              <a:avLst/>
              <a:gdLst/>
              <a:ahLst/>
              <a:cxnLst/>
              <a:rect l="l" t="t" r="r" b="b"/>
              <a:pathLst>
                <a:path w="4816592" h="1158279">
                  <a:moveTo>
                    <a:pt x="0" y="0"/>
                  </a:moveTo>
                  <a:lnTo>
                    <a:pt x="4816592" y="0"/>
                  </a:lnTo>
                  <a:lnTo>
                    <a:pt x="4816592" y="1158279"/>
                  </a:lnTo>
                  <a:lnTo>
                    <a:pt x="0" y="1158279"/>
                  </a:lnTo>
                  <a:close/>
                </a:path>
              </a:pathLst>
            </a:custGeom>
            <a:solidFill>
              <a:srgbClr val="A9A8A2"/>
            </a:solidFill>
          </p:spPr>
        </p:sp>
        <p:sp>
          <p:nvSpPr>
            <p:cNvPr id="4" name="TextBox 4"/>
            <p:cNvSpPr txBox="1"/>
            <p:nvPr/>
          </p:nvSpPr>
          <p:spPr>
            <a:xfrm>
              <a:off x="0" y="-47625"/>
              <a:ext cx="4816593" cy="1205904"/>
            </a:xfrm>
            <a:prstGeom prst="rect">
              <a:avLst/>
            </a:prstGeom>
          </p:spPr>
          <p:txBody>
            <a:bodyPr lIns="50800" tIns="50800" rIns="50800" bIns="50800" rtlCol="0" anchor="ctr"/>
            <a:lstStyle/>
            <a:p>
              <a:pPr algn="ctr">
                <a:lnSpc>
                  <a:spcPts val="3080"/>
                </a:lnSpc>
              </a:pPr>
              <a:endParaRPr/>
            </a:p>
          </p:txBody>
        </p:sp>
      </p:grpSp>
      <p:sp>
        <p:nvSpPr>
          <p:cNvPr id="5" name="Freeform 5"/>
          <p:cNvSpPr/>
          <p:nvPr/>
        </p:nvSpPr>
        <p:spPr>
          <a:xfrm>
            <a:off x="-46158" y="-337473"/>
            <a:ext cx="18288000" cy="4387557"/>
          </a:xfrm>
          <a:custGeom>
            <a:avLst/>
            <a:gdLst/>
            <a:ahLst/>
            <a:cxnLst/>
            <a:rect l="l" t="t" r="r" b="b"/>
            <a:pathLst>
              <a:path w="18288000" h="4387557">
                <a:moveTo>
                  <a:pt x="0" y="0"/>
                </a:moveTo>
                <a:lnTo>
                  <a:pt x="18288000" y="0"/>
                </a:lnTo>
                <a:lnTo>
                  <a:pt x="18288000" y="4387556"/>
                </a:lnTo>
                <a:lnTo>
                  <a:pt x="0" y="4387556"/>
                </a:lnTo>
                <a:lnTo>
                  <a:pt x="0" y="0"/>
                </a:lnTo>
                <a:close/>
              </a:path>
            </a:pathLst>
          </a:custGeom>
          <a:blipFill>
            <a:blip r:embed="rId3">
              <a:alphaModFix amt="18000"/>
            </a:blip>
            <a:stretch>
              <a:fillRect t="-25023" b="-153200"/>
            </a:stretch>
          </a:blipFill>
        </p:spPr>
      </p:sp>
      <p:sp>
        <p:nvSpPr>
          <p:cNvPr id="6" name="Freeform 6"/>
          <p:cNvSpPr/>
          <p:nvPr/>
        </p:nvSpPr>
        <p:spPr>
          <a:xfrm>
            <a:off x="13201863" y="4709942"/>
            <a:ext cx="6676489" cy="4548358"/>
          </a:xfrm>
          <a:custGeom>
            <a:avLst/>
            <a:gdLst/>
            <a:ahLst/>
            <a:cxnLst/>
            <a:rect l="l" t="t" r="r" b="b"/>
            <a:pathLst>
              <a:path w="6676489" h="4548358">
                <a:moveTo>
                  <a:pt x="0" y="0"/>
                </a:moveTo>
                <a:lnTo>
                  <a:pt x="6676489" y="0"/>
                </a:lnTo>
                <a:lnTo>
                  <a:pt x="6676489" y="4548358"/>
                </a:lnTo>
                <a:lnTo>
                  <a:pt x="0" y="4548358"/>
                </a:lnTo>
                <a:lnTo>
                  <a:pt x="0" y="0"/>
                </a:lnTo>
                <a:close/>
              </a:path>
            </a:pathLst>
          </a:custGeom>
          <a:blipFill>
            <a:blip r:embed="rId4"/>
            <a:stretch>
              <a:fillRect/>
            </a:stretch>
          </a:blipFill>
        </p:spPr>
      </p:sp>
      <p:sp>
        <p:nvSpPr>
          <p:cNvPr id="7" name="Freeform 7"/>
          <p:cNvSpPr/>
          <p:nvPr/>
        </p:nvSpPr>
        <p:spPr>
          <a:xfrm>
            <a:off x="-299724" y="-2175968"/>
            <a:ext cx="18587724" cy="6236336"/>
          </a:xfrm>
          <a:custGeom>
            <a:avLst/>
            <a:gdLst/>
            <a:ahLst/>
            <a:cxnLst/>
            <a:rect l="l" t="t" r="r" b="b"/>
            <a:pathLst>
              <a:path w="18587724" h="6236336">
                <a:moveTo>
                  <a:pt x="0" y="0"/>
                </a:moveTo>
                <a:lnTo>
                  <a:pt x="18587724" y="0"/>
                </a:lnTo>
                <a:lnTo>
                  <a:pt x="18587724" y="6236336"/>
                </a:lnTo>
                <a:lnTo>
                  <a:pt x="0" y="6236336"/>
                </a:lnTo>
                <a:lnTo>
                  <a:pt x="0" y="0"/>
                </a:lnTo>
                <a:close/>
              </a:path>
            </a:pathLst>
          </a:custGeom>
          <a:blipFill>
            <a:blip r:embed="rId5">
              <a:alphaModFix amt="63000"/>
            </a:blip>
            <a:stretch>
              <a:fillRect t="-33401" b="-65363"/>
            </a:stretch>
          </a:blipFill>
        </p:spPr>
      </p:sp>
      <p:sp>
        <p:nvSpPr>
          <p:cNvPr id="8" name="TextBox 8"/>
          <p:cNvSpPr txBox="1"/>
          <p:nvPr/>
        </p:nvSpPr>
        <p:spPr>
          <a:xfrm>
            <a:off x="1706655" y="1309783"/>
            <a:ext cx="15552645" cy="1406020"/>
          </a:xfrm>
          <a:prstGeom prst="rect">
            <a:avLst/>
          </a:prstGeom>
        </p:spPr>
        <p:txBody>
          <a:bodyPr lIns="0" tIns="0" rIns="0" bIns="0" rtlCol="0" anchor="t">
            <a:spAutoFit/>
          </a:bodyPr>
          <a:lstStyle/>
          <a:p>
            <a:pPr algn="ctr">
              <a:lnSpc>
                <a:spcPts val="11263"/>
              </a:lnSpc>
            </a:pPr>
            <a:r>
              <a:rPr lang="en-US" sz="8799">
                <a:solidFill>
                  <a:srgbClr val="5CE1E6"/>
                </a:solidFill>
                <a:latin typeface="Open Sans Extra Bold"/>
                <a:ea typeface="Open Sans Extra Bold"/>
                <a:cs typeface="Open Sans Extra Bold"/>
                <a:sym typeface="Open Sans Extra Bold"/>
              </a:rPr>
              <a:t>Klīniskais pētījums</a:t>
            </a:r>
          </a:p>
        </p:txBody>
      </p:sp>
      <p:sp>
        <p:nvSpPr>
          <p:cNvPr id="9" name="TextBox 9"/>
          <p:cNvSpPr txBox="1"/>
          <p:nvPr/>
        </p:nvSpPr>
        <p:spPr>
          <a:xfrm>
            <a:off x="342513" y="4167202"/>
            <a:ext cx="12483635" cy="5826760"/>
          </a:xfrm>
          <a:prstGeom prst="rect">
            <a:avLst/>
          </a:prstGeom>
        </p:spPr>
        <p:txBody>
          <a:bodyPr lIns="0" tIns="0" rIns="0" bIns="0" rtlCol="0" anchor="t">
            <a:spAutoFit/>
          </a:bodyPr>
          <a:lstStyle/>
          <a:p>
            <a:pPr algn="ctr">
              <a:lnSpc>
                <a:spcPts val="5119"/>
              </a:lnSpc>
            </a:pPr>
            <a:r>
              <a:rPr lang="en-US" sz="3999">
                <a:solidFill>
                  <a:srgbClr val="000000"/>
                </a:solidFill>
                <a:latin typeface="Open Sans 1"/>
                <a:ea typeface="Open Sans 1"/>
                <a:cs typeface="Open Sans 1"/>
                <a:sym typeface="Open Sans 1"/>
              </a:rPr>
              <a:t>Pētījumi, kas veikti ar cilvēkiem- </a:t>
            </a:r>
          </a:p>
          <a:p>
            <a:pPr algn="ctr">
              <a:lnSpc>
                <a:spcPts val="5119"/>
              </a:lnSpc>
            </a:pPr>
            <a:r>
              <a:rPr lang="en-US" sz="3999">
                <a:solidFill>
                  <a:srgbClr val="000000"/>
                </a:solidFill>
                <a:latin typeface="Open Sans 1"/>
                <a:ea typeface="Open Sans 1"/>
                <a:cs typeface="Open Sans 1"/>
                <a:sym typeface="Open Sans 1"/>
              </a:rPr>
              <a:t> galvenokārt vērsti uz zināšanu padziļināšanu par slimībām, jaunu ārstēšanas metožu vai medicīnisko ierīču izstrādi, diagnostikas metodēm.</a:t>
            </a:r>
          </a:p>
          <a:p>
            <a:pPr algn="ctr">
              <a:lnSpc>
                <a:spcPts val="5119"/>
              </a:lnSpc>
            </a:pPr>
            <a:endParaRPr lang="en-US" sz="3999">
              <a:solidFill>
                <a:srgbClr val="000000"/>
              </a:solidFill>
              <a:latin typeface="Open Sans 1"/>
              <a:ea typeface="Open Sans 1"/>
              <a:cs typeface="Open Sans 1"/>
              <a:sym typeface="Open Sans 1"/>
            </a:endParaRPr>
          </a:p>
          <a:p>
            <a:pPr algn="ctr">
              <a:lnSpc>
                <a:spcPts val="5119"/>
              </a:lnSpc>
              <a:spcBef>
                <a:spcPct val="0"/>
              </a:spcBef>
            </a:pPr>
            <a:r>
              <a:rPr lang="en-US" sz="3999">
                <a:solidFill>
                  <a:srgbClr val="000000"/>
                </a:solidFill>
                <a:latin typeface="Open Sans 1"/>
                <a:ea typeface="Open Sans 1"/>
                <a:cs typeface="Open Sans 1"/>
                <a:sym typeface="Open Sans 1"/>
              </a:rPr>
              <a:t>Zinātniska izpēte, kurā </a:t>
            </a:r>
            <a:r>
              <a:rPr lang="en-US" sz="3999" b="1">
                <a:solidFill>
                  <a:srgbClr val="000000"/>
                </a:solidFill>
                <a:latin typeface="Open Sans 1 Bold"/>
                <a:ea typeface="Open Sans 1 Bold"/>
                <a:cs typeface="Open Sans 1 Bold"/>
                <a:sym typeface="Open Sans 1 Bold"/>
              </a:rPr>
              <a:t>brīvprātīgie</a:t>
            </a:r>
            <a:r>
              <a:rPr lang="en-US" sz="3999">
                <a:solidFill>
                  <a:srgbClr val="000000"/>
                </a:solidFill>
                <a:latin typeface="Open Sans 1"/>
                <a:ea typeface="Open Sans 1"/>
                <a:cs typeface="Open Sans 1"/>
                <a:sym typeface="Open Sans 1"/>
              </a:rPr>
              <a:t> piekrīt izmēģināt, piemēram, jaunas zāles. Pētījums ir paredzēts, lai noskaidrotu, vai šīs jaunās zāles/ medicīnas ierīces darbojas un vai tās ir drošas.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37473"/>
            <a:ext cx="18288000" cy="4397842"/>
            <a:chOff x="0" y="0"/>
            <a:chExt cx="4816593" cy="1158279"/>
          </a:xfrm>
        </p:grpSpPr>
        <p:sp>
          <p:nvSpPr>
            <p:cNvPr id="3" name="Freeform 3"/>
            <p:cNvSpPr/>
            <p:nvPr/>
          </p:nvSpPr>
          <p:spPr>
            <a:xfrm>
              <a:off x="0" y="0"/>
              <a:ext cx="4816592" cy="1158279"/>
            </a:xfrm>
            <a:custGeom>
              <a:avLst/>
              <a:gdLst/>
              <a:ahLst/>
              <a:cxnLst/>
              <a:rect l="l" t="t" r="r" b="b"/>
              <a:pathLst>
                <a:path w="4816592" h="1158279">
                  <a:moveTo>
                    <a:pt x="0" y="0"/>
                  </a:moveTo>
                  <a:lnTo>
                    <a:pt x="4816592" y="0"/>
                  </a:lnTo>
                  <a:lnTo>
                    <a:pt x="4816592" y="1158279"/>
                  </a:lnTo>
                  <a:lnTo>
                    <a:pt x="0" y="1158279"/>
                  </a:lnTo>
                  <a:close/>
                </a:path>
              </a:pathLst>
            </a:custGeom>
            <a:solidFill>
              <a:srgbClr val="A9A8A2"/>
            </a:solidFill>
          </p:spPr>
        </p:sp>
        <p:sp>
          <p:nvSpPr>
            <p:cNvPr id="4" name="TextBox 4"/>
            <p:cNvSpPr txBox="1"/>
            <p:nvPr/>
          </p:nvSpPr>
          <p:spPr>
            <a:xfrm>
              <a:off x="0" y="-47625"/>
              <a:ext cx="4816593" cy="1205904"/>
            </a:xfrm>
            <a:prstGeom prst="rect">
              <a:avLst/>
            </a:prstGeom>
          </p:spPr>
          <p:txBody>
            <a:bodyPr lIns="50800" tIns="50800" rIns="50800" bIns="50800" rtlCol="0" anchor="ctr"/>
            <a:lstStyle/>
            <a:p>
              <a:pPr algn="ctr">
                <a:lnSpc>
                  <a:spcPts val="3080"/>
                </a:lnSpc>
              </a:pPr>
              <a:endParaRPr/>
            </a:p>
          </p:txBody>
        </p:sp>
      </p:grpSp>
      <p:sp>
        <p:nvSpPr>
          <p:cNvPr id="5" name="Freeform 5"/>
          <p:cNvSpPr/>
          <p:nvPr/>
        </p:nvSpPr>
        <p:spPr>
          <a:xfrm>
            <a:off x="9482977" y="4274706"/>
            <a:ext cx="8562214" cy="5822305"/>
          </a:xfrm>
          <a:custGeom>
            <a:avLst/>
            <a:gdLst/>
            <a:ahLst/>
            <a:cxnLst/>
            <a:rect l="l" t="t" r="r" b="b"/>
            <a:pathLst>
              <a:path w="8562214" h="5822305">
                <a:moveTo>
                  <a:pt x="0" y="0"/>
                </a:moveTo>
                <a:lnTo>
                  <a:pt x="8562214" y="0"/>
                </a:lnTo>
                <a:lnTo>
                  <a:pt x="8562214" y="5822305"/>
                </a:lnTo>
                <a:lnTo>
                  <a:pt x="0" y="5822305"/>
                </a:lnTo>
                <a:lnTo>
                  <a:pt x="0" y="0"/>
                </a:lnTo>
                <a:close/>
              </a:path>
            </a:pathLst>
          </a:custGeom>
          <a:blipFill>
            <a:blip r:embed="rId3"/>
            <a:stretch>
              <a:fillRect/>
            </a:stretch>
          </a:blipFill>
        </p:spPr>
      </p:sp>
      <p:sp>
        <p:nvSpPr>
          <p:cNvPr id="6" name="Freeform 6"/>
          <p:cNvSpPr/>
          <p:nvPr/>
        </p:nvSpPr>
        <p:spPr>
          <a:xfrm>
            <a:off x="-299724" y="-2185493"/>
            <a:ext cx="18587724" cy="6236336"/>
          </a:xfrm>
          <a:custGeom>
            <a:avLst/>
            <a:gdLst/>
            <a:ahLst/>
            <a:cxnLst/>
            <a:rect l="l" t="t" r="r" b="b"/>
            <a:pathLst>
              <a:path w="18587724" h="6236336">
                <a:moveTo>
                  <a:pt x="0" y="0"/>
                </a:moveTo>
                <a:lnTo>
                  <a:pt x="18587724" y="0"/>
                </a:lnTo>
                <a:lnTo>
                  <a:pt x="18587724" y="6236336"/>
                </a:lnTo>
                <a:lnTo>
                  <a:pt x="0" y="6236336"/>
                </a:lnTo>
                <a:lnTo>
                  <a:pt x="0" y="0"/>
                </a:lnTo>
                <a:close/>
              </a:path>
            </a:pathLst>
          </a:custGeom>
          <a:blipFill>
            <a:blip r:embed="rId4">
              <a:alphaModFix amt="63000"/>
            </a:blip>
            <a:stretch>
              <a:fillRect t="-33401" b="-65363"/>
            </a:stretch>
          </a:blipFill>
        </p:spPr>
      </p:sp>
      <p:sp>
        <p:nvSpPr>
          <p:cNvPr id="7" name="TextBox 7"/>
          <p:cNvSpPr txBox="1"/>
          <p:nvPr/>
        </p:nvSpPr>
        <p:spPr>
          <a:xfrm>
            <a:off x="1706655" y="1309783"/>
            <a:ext cx="15552645" cy="1406020"/>
          </a:xfrm>
          <a:prstGeom prst="rect">
            <a:avLst/>
          </a:prstGeom>
        </p:spPr>
        <p:txBody>
          <a:bodyPr lIns="0" tIns="0" rIns="0" bIns="0" rtlCol="0" anchor="t">
            <a:spAutoFit/>
          </a:bodyPr>
          <a:lstStyle/>
          <a:p>
            <a:pPr algn="ctr">
              <a:lnSpc>
                <a:spcPts val="11263"/>
              </a:lnSpc>
            </a:pPr>
            <a:r>
              <a:rPr lang="en-US" sz="8799">
                <a:solidFill>
                  <a:srgbClr val="5CE1E6"/>
                </a:solidFill>
                <a:latin typeface="Open Sans Extra Bold"/>
                <a:ea typeface="Open Sans Extra Bold"/>
                <a:cs typeface="Open Sans Extra Bold"/>
                <a:sym typeface="Open Sans Extra Bold"/>
              </a:rPr>
              <a:t>Otra speciālista viedoklis</a:t>
            </a:r>
          </a:p>
        </p:txBody>
      </p:sp>
      <p:sp>
        <p:nvSpPr>
          <p:cNvPr id="8" name="TextBox 8"/>
          <p:cNvSpPr txBox="1"/>
          <p:nvPr/>
        </p:nvSpPr>
        <p:spPr>
          <a:xfrm>
            <a:off x="175326" y="4577279"/>
            <a:ext cx="9144000" cy="5179060"/>
          </a:xfrm>
          <a:prstGeom prst="rect">
            <a:avLst/>
          </a:prstGeom>
        </p:spPr>
        <p:txBody>
          <a:bodyPr lIns="0" tIns="0" rIns="0" bIns="0" rtlCol="0" anchor="t">
            <a:spAutoFit/>
          </a:bodyPr>
          <a:lstStyle/>
          <a:p>
            <a:pPr algn="ctr">
              <a:lnSpc>
                <a:spcPts val="5119"/>
              </a:lnSpc>
            </a:pPr>
            <a:r>
              <a:rPr lang="en-US" sz="3999">
                <a:solidFill>
                  <a:srgbClr val="000000"/>
                </a:solidFill>
                <a:latin typeface="Open Sans 2 Light"/>
                <a:ea typeface="Open Sans 2 Light"/>
                <a:cs typeface="Open Sans 2 Light"/>
                <a:sym typeface="Open Sans 2 Light"/>
              </a:rPr>
              <a:t>Otra vai trešā veselības aprūpes speciālista viedoklis, kas nav pacienta pašreizējais ārsts.</a:t>
            </a:r>
          </a:p>
          <a:p>
            <a:pPr algn="ctr">
              <a:lnSpc>
                <a:spcPts val="5119"/>
              </a:lnSpc>
            </a:pPr>
            <a:r>
              <a:rPr lang="en-US" sz="3999">
                <a:solidFill>
                  <a:srgbClr val="000000"/>
                </a:solidFill>
                <a:latin typeface="Open Sans 2 Light"/>
                <a:ea typeface="Open Sans 2 Light"/>
                <a:cs typeface="Open Sans 2 Light"/>
                <a:sym typeface="Open Sans 2 Light"/>
              </a:rPr>
              <a:t>Ārsts izskata pacienta medicīnisko dokumentāciju un sniedz atzinumu.</a:t>
            </a:r>
          </a:p>
          <a:p>
            <a:pPr algn="ctr">
              <a:lnSpc>
                <a:spcPts val="5119"/>
              </a:lnSpc>
            </a:pPr>
            <a:r>
              <a:rPr lang="en-US" sz="3999">
                <a:solidFill>
                  <a:srgbClr val="000000"/>
                </a:solidFill>
                <a:latin typeface="Open Sans 1"/>
                <a:ea typeface="Open Sans 1"/>
                <a:cs typeface="Open Sans 1"/>
                <a:sym typeface="Open Sans 1"/>
              </a:rPr>
              <a:t> </a:t>
            </a:r>
          </a:p>
          <a:p>
            <a:pPr algn="ctr">
              <a:lnSpc>
                <a:spcPts val="5119"/>
              </a:lnSpc>
              <a:spcBef>
                <a:spcPct val="0"/>
              </a:spcBef>
            </a:pPr>
            <a:r>
              <a:rPr lang="en-US" sz="3999">
                <a:solidFill>
                  <a:srgbClr val="000000"/>
                </a:solidFill>
                <a:latin typeface="Open Sans 1"/>
                <a:ea typeface="Open Sans 1"/>
                <a:cs typeface="Open Sans 1"/>
                <a:sym typeface="Open Sans 1"/>
              </a:rPr>
              <a:t>Vai otra ārsta apmeklējums būs valsts apmaksāts?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37473"/>
            <a:ext cx="18288000" cy="4397842"/>
            <a:chOff x="0" y="0"/>
            <a:chExt cx="4816593" cy="1158279"/>
          </a:xfrm>
        </p:grpSpPr>
        <p:sp>
          <p:nvSpPr>
            <p:cNvPr id="3" name="Freeform 3"/>
            <p:cNvSpPr/>
            <p:nvPr/>
          </p:nvSpPr>
          <p:spPr>
            <a:xfrm>
              <a:off x="0" y="0"/>
              <a:ext cx="4816592" cy="1158279"/>
            </a:xfrm>
            <a:custGeom>
              <a:avLst/>
              <a:gdLst/>
              <a:ahLst/>
              <a:cxnLst/>
              <a:rect l="l" t="t" r="r" b="b"/>
              <a:pathLst>
                <a:path w="4816592" h="1158279">
                  <a:moveTo>
                    <a:pt x="0" y="0"/>
                  </a:moveTo>
                  <a:lnTo>
                    <a:pt x="4816592" y="0"/>
                  </a:lnTo>
                  <a:lnTo>
                    <a:pt x="4816592" y="1158279"/>
                  </a:lnTo>
                  <a:lnTo>
                    <a:pt x="0" y="1158279"/>
                  </a:lnTo>
                  <a:close/>
                </a:path>
              </a:pathLst>
            </a:custGeom>
            <a:solidFill>
              <a:srgbClr val="A9A8A2"/>
            </a:solidFill>
          </p:spPr>
        </p:sp>
        <p:sp>
          <p:nvSpPr>
            <p:cNvPr id="4" name="TextBox 4"/>
            <p:cNvSpPr txBox="1"/>
            <p:nvPr/>
          </p:nvSpPr>
          <p:spPr>
            <a:xfrm>
              <a:off x="0" y="-47625"/>
              <a:ext cx="4816593" cy="1205904"/>
            </a:xfrm>
            <a:prstGeom prst="rect">
              <a:avLst/>
            </a:prstGeom>
          </p:spPr>
          <p:txBody>
            <a:bodyPr lIns="50800" tIns="50800" rIns="50800" bIns="50800" rtlCol="0" anchor="ctr"/>
            <a:lstStyle/>
            <a:p>
              <a:pPr algn="ctr">
                <a:lnSpc>
                  <a:spcPts val="3080"/>
                </a:lnSpc>
              </a:pPr>
              <a:endParaRPr/>
            </a:p>
          </p:txBody>
        </p:sp>
      </p:grpSp>
      <p:sp>
        <p:nvSpPr>
          <p:cNvPr id="5" name="Freeform 5"/>
          <p:cNvSpPr/>
          <p:nvPr/>
        </p:nvSpPr>
        <p:spPr>
          <a:xfrm>
            <a:off x="8585144" y="4050083"/>
            <a:ext cx="4677122" cy="6681602"/>
          </a:xfrm>
          <a:custGeom>
            <a:avLst/>
            <a:gdLst/>
            <a:ahLst/>
            <a:cxnLst/>
            <a:rect l="l" t="t" r="r" b="b"/>
            <a:pathLst>
              <a:path w="4677122" h="6681602">
                <a:moveTo>
                  <a:pt x="0" y="0"/>
                </a:moveTo>
                <a:lnTo>
                  <a:pt x="4677122" y="0"/>
                </a:lnTo>
                <a:lnTo>
                  <a:pt x="4677122" y="6681603"/>
                </a:lnTo>
                <a:lnTo>
                  <a:pt x="0" y="6681603"/>
                </a:lnTo>
                <a:lnTo>
                  <a:pt x="0" y="0"/>
                </a:lnTo>
                <a:close/>
              </a:path>
            </a:pathLst>
          </a:custGeom>
          <a:blipFill>
            <a:blip r:embed="rId3"/>
            <a:stretch>
              <a:fillRect/>
            </a:stretch>
          </a:blipFill>
          <a:ln w="19050" cap="sq">
            <a:solidFill>
              <a:srgbClr val="000000"/>
            </a:solidFill>
            <a:prstDash val="solid"/>
            <a:miter/>
          </a:ln>
        </p:spPr>
      </p:sp>
      <p:sp>
        <p:nvSpPr>
          <p:cNvPr id="6" name="Freeform 6"/>
          <p:cNvSpPr/>
          <p:nvPr/>
        </p:nvSpPr>
        <p:spPr>
          <a:xfrm>
            <a:off x="13478623" y="4050083"/>
            <a:ext cx="4696544" cy="6684569"/>
          </a:xfrm>
          <a:custGeom>
            <a:avLst/>
            <a:gdLst/>
            <a:ahLst/>
            <a:cxnLst/>
            <a:rect l="l" t="t" r="r" b="b"/>
            <a:pathLst>
              <a:path w="4696544" h="6684569">
                <a:moveTo>
                  <a:pt x="0" y="0"/>
                </a:moveTo>
                <a:lnTo>
                  <a:pt x="4696544" y="0"/>
                </a:lnTo>
                <a:lnTo>
                  <a:pt x="4696544" y="6684570"/>
                </a:lnTo>
                <a:lnTo>
                  <a:pt x="0" y="6684570"/>
                </a:lnTo>
                <a:lnTo>
                  <a:pt x="0" y="0"/>
                </a:lnTo>
                <a:close/>
              </a:path>
            </a:pathLst>
          </a:custGeom>
          <a:blipFill>
            <a:blip r:embed="rId4"/>
            <a:stretch>
              <a:fillRect/>
            </a:stretch>
          </a:blipFill>
          <a:ln w="19050" cap="sq">
            <a:solidFill>
              <a:srgbClr val="000000"/>
            </a:solidFill>
            <a:prstDash val="solid"/>
            <a:miter/>
          </a:ln>
        </p:spPr>
      </p:sp>
      <p:sp>
        <p:nvSpPr>
          <p:cNvPr id="7" name="Freeform 7"/>
          <p:cNvSpPr/>
          <p:nvPr/>
        </p:nvSpPr>
        <p:spPr>
          <a:xfrm>
            <a:off x="-299724" y="-2186253"/>
            <a:ext cx="18587724" cy="6236336"/>
          </a:xfrm>
          <a:custGeom>
            <a:avLst/>
            <a:gdLst/>
            <a:ahLst/>
            <a:cxnLst/>
            <a:rect l="l" t="t" r="r" b="b"/>
            <a:pathLst>
              <a:path w="18587724" h="6236336">
                <a:moveTo>
                  <a:pt x="0" y="0"/>
                </a:moveTo>
                <a:lnTo>
                  <a:pt x="18587724" y="0"/>
                </a:lnTo>
                <a:lnTo>
                  <a:pt x="18587724" y="6236336"/>
                </a:lnTo>
                <a:lnTo>
                  <a:pt x="0" y="6236336"/>
                </a:lnTo>
                <a:lnTo>
                  <a:pt x="0" y="0"/>
                </a:lnTo>
                <a:close/>
              </a:path>
            </a:pathLst>
          </a:custGeom>
          <a:blipFill>
            <a:blip r:embed="rId5">
              <a:alphaModFix amt="63000"/>
            </a:blip>
            <a:stretch>
              <a:fillRect t="-33401" b="-65363"/>
            </a:stretch>
          </a:blipFill>
        </p:spPr>
      </p:sp>
      <p:sp>
        <p:nvSpPr>
          <p:cNvPr id="8" name="TextBox 8"/>
          <p:cNvSpPr txBox="1"/>
          <p:nvPr/>
        </p:nvSpPr>
        <p:spPr>
          <a:xfrm>
            <a:off x="1706655" y="1300258"/>
            <a:ext cx="15552645" cy="1397511"/>
          </a:xfrm>
          <a:prstGeom prst="rect">
            <a:avLst/>
          </a:prstGeom>
        </p:spPr>
        <p:txBody>
          <a:bodyPr lIns="0" tIns="0" rIns="0" bIns="0" rtlCol="0" anchor="t">
            <a:spAutoFit/>
          </a:bodyPr>
          <a:lstStyle/>
          <a:p>
            <a:pPr algn="ctr">
              <a:lnSpc>
                <a:spcPts val="11135"/>
              </a:lnSpc>
            </a:pPr>
            <a:r>
              <a:rPr lang="en-US" sz="8699">
                <a:solidFill>
                  <a:srgbClr val="5CE1E6"/>
                </a:solidFill>
                <a:latin typeface="Open Sans Extra Bold"/>
                <a:ea typeface="Open Sans Extra Bold"/>
                <a:cs typeface="Open Sans Extra Bold"/>
                <a:sym typeface="Open Sans Extra Bold"/>
              </a:rPr>
              <a:t>Pacienta rīkojums</a:t>
            </a:r>
          </a:p>
        </p:txBody>
      </p:sp>
      <p:sp>
        <p:nvSpPr>
          <p:cNvPr id="9" name="TextBox 9"/>
          <p:cNvSpPr txBox="1"/>
          <p:nvPr/>
        </p:nvSpPr>
        <p:spPr>
          <a:xfrm>
            <a:off x="648070" y="4492005"/>
            <a:ext cx="7425664" cy="5391658"/>
          </a:xfrm>
          <a:prstGeom prst="rect">
            <a:avLst/>
          </a:prstGeom>
        </p:spPr>
        <p:txBody>
          <a:bodyPr lIns="0" tIns="0" rIns="0" bIns="0" rtlCol="0" anchor="t">
            <a:spAutoFit/>
          </a:bodyPr>
          <a:lstStyle/>
          <a:p>
            <a:pPr algn="ctr">
              <a:lnSpc>
                <a:spcPts val="4736"/>
              </a:lnSpc>
              <a:spcBef>
                <a:spcPct val="0"/>
              </a:spcBef>
            </a:pPr>
            <a:r>
              <a:rPr lang="en-US" sz="3700">
                <a:solidFill>
                  <a:srgbClr val="000000"/>
                </a:solidFill>
                <a:latin typeface="Open Sans 1"/>
                <a:ea typeface="Open Sans 1"/>
                <a:cs typeface="Open Sans 1"/>
                <a:sym typeface="Open Sans 1"/>
              </a:rPr>
              <a:t>Personas sniegtie norādījumi par vēlmēm savas veselības aprūpē dzīves nogalē, </a:t>
            </a:r>
            <a:r>
              <a:rPr lang="en-US" sz="3700" b="1">
                <a:solidFill>
                  <a:srgbClr val="000000"/>
                </a:solidFill>
                <a:latin typeface="Open Sans 1 Bold"/>
                <a:ea typeface="Open Sans 1 Bold"/>
                <a:cs typeface="Open Sans 1 Bold"/>
                <a:sym typeface="Open Sans 1 Bold"/>
              </a:rPr>
              <a:t>nākotnē iespējamai situācijai</a:t>
            </a:r>
            <a:r>
              <a:rPr lang="en-US" sz="3700">
                <a:solidFill>
                  <a:srgbClr val="000000"/>
                </a:solidFill>
                <a:latin typeface="Open Sans 1"/>
                <a:ea typeface="Open Sans 1"/>
                <a:cs typeface="Open Sans 1"/>
                <a:sym typeface="Open Sans 1"/>
              </a:rPr>
              <a:t>, ja pati persona nevarēs izteikt norādījumus (piem., pēkšņs notikums ar smadzeņu bojājumu vai termināls stāvoklis sakarā ar hroniskas slimības progresiju).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1758F"/>
        </a:solidFill>
        <a:effectLst/>
      </p:bgPr>
    </p:bg>
    <p:spTree>
      <p:nvGrpSpPr>
        <p:cNvPr id="1" name=""/>
        <p:cNvGrpSpPr/>
        <p:nvPr/>
      </p:nvGrpSpPr>
      <p:grpSpPr>
        <a:xfrm>
          <a:off x="0" y="0"/>
          <a:ext cx="0" cy="0"/>
          <a:chOff x="0" y="0"/>
          <a:chExt cx="0" cy="0"/>
        </a:xfrm>
      </p:grpSpPr>
      <p:sp>
        <p:nvSpPr>
          <p:cNvPr id="2" name="AutoShape 2"/>
          <p:cNvSpPr/>
          <p:nvPr/>
        </p:nvSpPr>
        <p:spPr>
          <a:xfrm rot="5400000">
            <a:off x="4751050" y="5095875"/>
            <a:ext cx="10287000" cy="0"/>
          </a:xfrm>
          <a:prstGeom prst="line">
            <a:avLst/>
          </a:prstGeom>
          <a:ln w="95250" cap="flat">
            <a:solidFill>
              <a:srgbClr val="FFFFFF"/>
            </a:solidFill>
            <a:prstDash val="solid"/>
            <a:headEnd type="none" w="sm" len="sm"/>
            <a:tailEnd type="none" w="sm" len="sm"/>
          </a:ln>
        </p:spPr>
      </p:sp>
      <p:sp>
        <p:nvSpPr>
          <p:cNvPr id="3" name="Freeform 3"/>
          <p:cNvSpPr/>
          <p:nvPr/>
        </p:nvSpPr>
        <p:spPr>
          <a:xfrm>
            <a:off x="9923125" y="0"/>
            <a:ext cx="8364875" cy="10287000"/>
          </a:xfrm>
          <a:custGeom>
            <a:avLst/>
            <a:gdLst/>
            <a:ahLst/>
            <a:cxnLst/>
            <a:rect l="l" t="t" r="r" b="b"/>
            <a:pathLst>
              <a:path w="8364875" h="10287000">
                <a:moveTo>
                  <a:pt x="0" y="0"/>
                </a:moveTo>
                <a:lnTo>
                  <a:pt x="8364875" y="0"/>
                </a:lnTo>
                <a:lnTo>
                  <a:pt x="8364875" y="10287000"/>
                </a:lnTo>
                <a:lnTo>
                  <a:pt x="0" y="10287000"/>
                </a:lnTo>
                <a:lnTo>
                  <a:pt x="0" y="0"/>
                </a:lnTo>
                <a:close/>
              </a:path>
            </a:pathLst>
          </a:custGeom>
          <a:blipFill>
            <a:blip r:embed="rId2"/>
            <a:stretch>
              <a:fillRect l="-42291" r="-42291"/>
            </a:stretch>
          </a:blipFill>
        </p:spPr>
      </p:sp>
      <p:sp>
        <p:nvSpPr>
          <p:cNvPr id="4" name="TextBox 4"/>
          <p:cNvSpPr txBox="1"/>
          <p:nvPr/>
        </p:nvSpPr>
        <p:spPr>
          <a:xfrm>
            <a:off x="1530465" y="2036555"/>
            <a:ext cx="7143559" cy="626946"/>
          </a:xfrm>
          <a:prstGeom prst="rect">
            <a:avLst/>
          </a:prstGeom>
        </p:spPr>
        <p:txBody>
          <a:bodyPr lIns="0" tIns="0" rIns="0" bIns="0" rtlCol="0" anchor="t">
            <a:spAutoFit/>
          </a:bodyPr>
          <a:lstStyle/>
          <a:p>
            <a:pPr algn="l">
              <a:lnSpc>
                <a:spcPts val="5014"/>
              </a:lnSpc>
            </a:pPr>
            <a:r>
              <a:rPr lang="en-US" sz="3917">
                <a:solidFill>
                  <a:srgbClr val="5CE1E6"/>
                </a:solidFill>
                <a:latin typeface="Open Sans Extra Bold"/>
                <a:ea typeface="Open Sans Extra Bold"/>
                <a:cs typeface="Open Sans Extra Bold"/>
                <a:sym typeface="Open Sans Extra Bold"/>
              </a:rPr>
              <a:t>Praktiska iesaiste</a:t>
            </a:r>
          </a:p>
        </p:txBody>
      </p:sp>
      <p:sp>
        <p:nvSpPr>
          <p:cNvPr id="5" name="Freeform 5"/>
          <p:cNvSpPr/>
          <p:nvPr/>
        </p:nvSpPr>
        <p:spPr>
          <a:xfrm>
            <a:off x="1667381" y="6108236"/>
            <a:ext cx="1408314" cy="89780"/>
          </a:xfrm>
          <a:custGeom>
            <a:avLst/>
            <a:gdLst/>
            <a:ahLst/>
            <a:cxnLst/>
            <a:rect l="l" t="t" r="r" b="b"/>
            <a:pathLst>
              <a:path w="1408314" h="89780">
                <a:moveTo>
                  <a:pt x="0" y="0"/>
                </a:moveTo>
                <a:lnTo>
                  <a:pt x="1408314" y="0"/>
                </a:lnTo>
                <a:lnTo>
                  <a:pt x="1408314" y="89780"/>
                </a:lnTo>
                <a:lnTo>
                  <a:pt x="0" y="897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TextBox 6"/>
          <p:cNvSpPr txBox="1"/>
          <p:nvPr/>
        </p:nvSpPr>
        <p:spPr>
          <a:xfrm>
            <a:off x="1530465" y="2644190"/>
            <a:ext cx="8090860" cy="2982474"/>
          </a:xfrm>
          <a:prstGeom prst="rect">
            <a:avLst/>
          </a:prstGeom>
        </p:spPr>
        <p:txBody>
          <a:bodyPr lIns="0" tIns="0" rIns="0" bIns="0" rtlCol="0" anchor="t">
            <a:spAutoFit/>
          </a:bodyPr>
          <a:lstStyle/>
          <a:p>
            <a:pPr algn="l">
              <a:lnSpc>
                <a:spcPts val="11855"/>
              </a:lnSpc>
            </a:pPr>
            <a:r>
              <a:rPr lang="en-US" sz="9261">
                <a:solidFill>
                  <a:srgbClr val="FFFFFF"/>
                </a:solidFill>
                <a:latin typeface="Open Sans Extra Bold"/>
                <a:ea typeface="Open Sans Extra Bold"/>
                <a:cs typeface="Open Sans Extra Bold"/>
                <a:sym typeface="Open Sans Extra Bold"/>
              </a:rPr>
              <a:t>Gadījumu analīze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400000">
            <a:off x="4909125" y="6912421"/>
            <a:ext cx="2936897" cy="0"/>
          </a:xfrm>
          <a:prstGeom prst="line">
            <a:avLst/>
          </a:prstGeom>
          <a:ln w="38100" cap="flat">
            <a:solidFill>
              <a:srgbClr val="5CE1E6"/>
            </a:solidFill>
            <a:prstDash val="solid"/>
            <a:headEnd type="none" w="sm" len="sm"/>
            <a:tailEnd type="none" w="sm" len="sm"/>
          </a:ln>
        </p:spPr>
      </p:sp>
      <p:sp>
        <p:nvSpPr>
          <p:cNvPr id="3" name="AutoShape 3"/>
          <p:cNvSpPr/>
          <p:nvPr/>
        </p:nvSpPr>
        <p:spPr>
          <a:xfrm rot="5400000">
            <a:off x="10626728" y="6912421"/>
            <a:ext cx="2936897" cy="0"/>
          </a:xfrm>
          <a:prstGeom prst="line">
            <a:avLst/>
          </a:prstGeom>
          <a:ln w="38100" cap="flat">
            <a:solidFill>
              <a:srgbClr val="5CE1E6"/>
            </a:solidFill>
            <a:prstDash val="solid"/>
            <a:headEnd type="none" w="sm" len="sm"/>
            <a:tailEnd type="none" w="sm" len="sm"/>
          </a:ln>
        </p:spPr>
      </p:sp>
      <p:sp>
        <p:nvSpPr>
          <p:cNvPr id="4" name="Freeform 4"/>
          <p:cNvSpPr/>
          <p:nvPr/>
        </p:nvSpPr>
        <p:spPr>
          <a:xfrm>
            <a:off x="2394262" y="4998160"/>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8301623" y="5185484"/>
            <a:ext cx="1592437" cy="1944962"/>
          </a:xfrm>
          <a:custGeom>
            <a:avLst/>
            <a:gdLst/>
            <a:ahLst/>
            <a:cxnLst/>
            <a:rect l="l" t="t" r="r" b="b"/>
            <a:pathLst>
              <a:path w="1592437" h="1944962">
                <a:moveTo>
                  <a:pt x="0" y="0"/>
                </a:moveTo>
                <a:lnTo>
                  <a:pt x="1592438" y="0"/>
                </a:lnTo>
                <a:lnTo>
                  <a:pt x="1592438" y="1944962"/>
                </a:lnTo>
                <a:lnTo>
                  <a:pt x="0" y="194496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295452" y="5282100"/>
            <a:ext cx="1478677" cy="1848346"/>
          </a:xfrm>
          <a:custGeom>
            <a:avLst/>
            <a:gdLst/>
            <a:ahLst/>
            <a:cxnLst/>
            <a:rect l="l" t="t" r="r" b="b"/>
            <a:pathLst>
              <a:path w="1478677" h="1848346">
                <a:moveTo>
                  <a:pt x="0" y="0"/>
                </a:moveTo>
                <a:lnTo>
                  <a:pt x="1478676" y="0"/>
                </a:lnTo>
                <a:lnTo>
                  <a:pt x="1478676" y="1848346"/>
                </a:lnTo>
                <a:lnTo>
                  <a:pt x="0" y="18483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0" y="0"/>
            <a:ext cx="18288000" cy="3787498"/>
          </a:xfrm>
          <a:custGeom>
            <a:avLst/>
            <a:gdLst/>
            <a:ahLst/>
            <a:cxnLst/>
            <a:rect l="l" t="t" r="r" b="b"/>
            <a:pathLst>
              <a:path w="18288000" h="3787498">
                <a:moveTo>
                  <a:pt x="0" y="0"/>
                </a:moveTo>
                <a:lnTo>
                  <a:pt x="18288000" y="0"/>
                </a:lnTo>
                <a:lnTo>
                  <a:pt x="18288000" y="3787498"/>
                </a:lnTo>
                <a:lnTo>
                  <a:pt x="0" y="3787498"/>
                </a:lnTo>
                <a:lnTo>
                  <a:pt x="0" y="0"/>
                </a:lnTo>
                <a:close/>
              </a:path>
            </a:pathLst>
          </a:custGeom>
          <a:blipFill>
            <a:blip r:embed="rId8">
              <a:alphaModFix amt="70000"/>
            </a:blip>
            <a:stretch>
              <a:fillRect t="-26154" b="-195746"/>
            </a:stretch>
          </a:blipFill>
        </p:spPr>
      </p:sp>
      <p:sp>
        <p:nvSpPr>
          <p:cNvPr id="8" name="TextBox 8"/>
          <p:cNvSpPr txBox="1"/>
          <p:nvPr/>
        </p:nvSpPr>
        <p:spPr>
          <a:xfrm>
            <a:off x="7125191" y="7627060"/>
            <a:ext cx="3945301" cy="751332"/>
          </a:xfrm>
          <a:prstGeom prst="rect">
            <a:avLst/>
          </a:prstGeom>
        </p:spPr>
        <p:txBody>
          <a:bodyPr lIns="0" tIns="0" rIns="0" bIns="0" rtlCol="0" anchor="t">
            <a:spAutoFit/>
          </a:bodyPr>
          <a:lstStyle/>
          <a:p>
            <a:pPr algn="ctr">
              <a:lnSpc>
                <a:spcPts val="6144"/>
              </a:lnSpc>
            </a:pPr>
            <a:r>
              <a:rPr lang="en-US" sz="4800">
                <a:solidFill>
                  <a:srgbClr val="000000"/>
                </a:solidFill>
                <a:latin typeface="Open Sans Extra Bold"/>
                <a:ea typeface="Open Sans Extra Bold"/>
                <a:cs typeface="Open Sans Extra Bold"/>
                <a:sym typeface="Open Sans Extra Bold"/>
              </a:rPr>
              <a:t>Ārsts</a:t>
            </a:r>
          </a:p>
        </p:txBody>
      </p:sp>
      <p:sp>
        <p:nvSpPr>
          <p:cNvPr id="9" name="TextBox 9"/>
          <p:cNvSpPr txBox="1"/>
          <p:nvPr/>
        </p:nvSpPr>
        <p:spPr>
          <a:xfrm>
            <a:off x="13062140" y="7627060"/>
            <a:ext cx="3945301" cy="751332"/>
          </a:xfrm>
          <a:prstGeom prst="rect">
            <a:avLst/>
          </a:prstGeom>
        </p:spPr>
        <p:txBody>
          <a:bodyPr lIns="0" tIns="0" rIns="0" bIns="0" rtlCol="0" anchor="t">
            <a:spAutoFit/>
          </a:bodyPr>
          <a:lstStyle/>
          <a:p>
            <a:pPr algn="ctr">
              <a:lnSpc>
                <a:spcPts val="6144"/>
              </a:lnSpc>
            </a:pPr>
            <a:r>
              <a:rPr lang="en-US" sz="4800">
                <a:solidFill>
                  <a:srgbClr val="000000"/>
                </a:solidFill>
                <a:latin typeface="Open Sans Extra Bold"/>
                <a:ea typeface="Open Sans Extra Bold"/>
                <a:cs typeface="Open Sans Extra Bold"/>
                <a:sym typeface="Open Sans Extra Bold"/>
              </a:rPr>
              <a:t>Vizīte</a:t>
            </a:r>
          </a:p>
        </p:txBody>
      </p:sp>
      <p:sp>
        <p:nvSpPr>
          <p:cNvPr id="10" name="TextBox 10"/>
          <p:cNvSpPr txBox="1"/>
          <p:nvPr/>
        </p:nvSpPr>
        <p:spPr>
          <a:xfrm>
            <a:off x="1450311" y="7627060"/>
            <a:ext cx="3945301" cy="751332"/>
          </a:xfrm>
          <a:prstGeom prst="rect">
            <a:avLst/>
          </a:prstGeom>
        </p:spPr>
        <p:txBody>
          <a:bodyPr lIns="0" tIns="0" rIns="0" bIns="0" rtlCol="0" anchor="t">
            <a:spAutoFit/>
          </a:bodyPr>
          <a:lstStyle/>
          <a:p>
            <a:pPr algn="ctr">
              <a:lnSpc>
                <a:spcPts val="6144"/>
              </a:lnSpc>
            </a:pPr>
            <a:r>
              <a:rPr lang="en-US" sz="4800">
                <a:solidFill>
                  <a:srgbClr val="000000"/>
                </a:solidFill>
                <a:latin typeface="Open Sans Extra Bold"/>
                <a:ea typeface="Open Sans Extra Bold"/>
                <a:cs typeface="Open Sans Extra Bold"/>
                <a:sym typeface="Open Sans Extra Bold"/>
              </a:rPr>
              <a:t>Pacients</a:t>
            </a:r>
          </a:p>
        </p:txBody>
      </p:sp>
      <p:sp>
        <p:nvSpPr>
          <p:cNvPr id="11" name="TextBox 11"/>
          <p:cNvSpPr txBox="1"/>
          <p:nvPr/>
        </p:nvSpPr>
        <p:spPr>
          <a:xfrm>
            <a:off x="3854574" y="1521439"/>
            <a:ext cx="10578851" cy="1297815"/>
          </a:xfrm>
          <a:prstGeom prst="rect">
            <a:avLst/>
          </a:prstGeom>
        </p:spPr>
        <p:txBody>
          <a:bodyPr lIns="0" tIns="0" rIns="0" bIns="0" rtlCol="0" anchor="t">
            <a:spAutoFit/>
          </a:bodyPr>
          <a:lstStyle/>
          <a:p>
            <a:pPr algn="ctr">
              <a:lnSpc>
                <a:spcPts val="10495"/>
              </a:lnSpc>
            </a:pPr>
            <a:r>
              <a:rPr lang="en-US" sz="8199">
                <a:solidFill>
                  <a:srgbClr val="000000"/>
                </a:solidFill>
                <a:latin typeface="Open Sans Extra Bold"/>
                <a:ea typeface="Open Sans Extra Bold"/>
                <a:cs typeface="Open Sans Extra Bold"/>
                <a:sym typeface="Open Sans Extra Bold"/>
              </a:rPr>
              <a:t>Gadījums nr.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923125" y="0"/>
            <a:ext cx="8364875" cy="10287000"/>
          </a:xfrm>
          <a:custGeom>
            <a:avLst/>
            <a:gdLst/>
            <a:ahLst/>
            <a:cxnLst/>
            <a:rect l="l" t="t" r="r" b="b"/>
            <a:pathLst>
              <a:path w="8364875" h="10287000">
                <a:moveTo>
                  <a:pt x="0" y="0"/>
                </a:moveTo>
                <a:lnTo>
                  <a:pt x="8364875" y="0"/>
                </a:lnTo>
                <a:lnTo>
                  <a:pt x="8364875" y="10287000"/>
                </a:lnTo>
                <a:lnTo>
                  <a:pt x="0" y="10287000"/>
                </a:lnTo>
                <a:lnTo>
                  <a:pt x="0" y="0"/>
                </a:lnTo>
                <a:close/>
              </a:path>
            </a:pathLst>
          </a:custGeom>
          <a:blipFill>
            <a:blip r:embed="rId2"/>
            <a:stretch>
              <a:fillRect t="-11024" b="-11024"/>
            </a:stretch>
          </a:blipFill>
        </p:spPr>
      </p:sp>
      <p:sp>
        <p:nvSpPr>
          <p:cNvPr id="3" name="TextBox 3"/>
          <p:cNvSpPr txBox="1"/>
          <p:nvPr/>
        </p:nvSpPr>
        <p:spPr>
          <a:xfrm>
            <a:off x="492735" y="1440640"/>
            <a:ext cx="9430389" cy="8417560"/>
          </a:xfrm>
          <a:prstGeom prst="rect">
            <a:avLst/>
          </a:prstGeom>
        </p:spPr>
        <p:txBody>
          <a:bodyPr lIns="0" tIns="0" rIns="0" bIns="0" rtlCol="0" anchor="t">
            <a:spAutoFit/>
          </a:bodyPr>
          <a:lstStyle/>
          <a:p>
            <a:pPr algn="l">
              <a:lnSpc>
                <a:spcPts val="5119"/>
              </a:lnSpc>
              <a:spcBef>
                <a:spcPct val="0"/>
              </a:spcBef>
            </a:pPr>
            <a:r>
              <a:rPr lang="en-US" sz="3999" b="1">
                <a:solidFill>
                  <a:srgbClr val="000000"/>
                </a:solidFill>
                <a:latin typeface="Open Sans 1 Bold"/>
                <a:ea typeface="Open Sans 1 Bold"/>
                <a:cs typeface="Open Sans 1 Bold"/>
                <a:sym typeface="Open Sans 1 Bold"/>
              </a:rPr>
              <a:t>Dipiapagnopozepe: </a:t>
            </a:r>
            <a:r>
              <a:rPr lang="en-US" sz="3999">
                <a:solidFill>
                  <a:srgbClr val="000000"/>
                </a:solidFill>
                <a:latin typeface="Open Sans 1"/>
                <a:ea typeface="Open Sans 1"/>
                <a:cs typeface="Open Sans 1"/>
                <a:sym typeface="Open Sans 1"/>
              </a:rPr>
              <a:t>D 17.9 Lapabdapabīpīgs lipipopomapatopozs aupaudzēpējs, bepez prepecipizēpējupumapa.</a:t>
            </a:r>
          </a:p>
          <a:p>
            <a:pPr algn="l">
              <a:lnSpc>
                <a:spcPts val="5119"/>
              </a:lnSpc>
              <a:spcBef>
                <a:spcPct val="0"/>
              </a:spcBef>
            </a:pPr>
            <a:endParaRPr lang="en-US" sz="3999">
              <a:solidFill>
                <a:srgbClr val="000000"/>
              </a:solidFill>
              <a:latin typeface="Open Sans 1"/>
              <a:ea typeface="Open Sans 1"/>
              <a:cs typeface="Open Sans 1"/>
              <a:sym typeface="Open Sans 1"/>
            </a:endParaRPr>
          </a:p>
          <a:p>
            <a:pPr algn="l">
              <a:lnSpc>
                <a:spcPts val="5119"/>
              </a:lnSpc>
              <a:spcBef>
                <a:spcPct val="0"/>
              </a:spcBef>
            </a:pPr>
            <a:r>
              <a:rPr lang="en-US" sz="3999" b="1">
                <a:solidFill>
                  <a:srgbClr val="000000"/>
                </a:solidFill>
                <a:latin typeface="Open Sans 1 Bold"/>
                <a:ea typeface="Open Sans 1 Bold"/>
                <a:cs typeface="Open Sans 1 Bold"/>
                <a:sym typeface="Open Sans 1 Bold"/>
              </a:rPr>
              <a:t>Tupurpmāpākāpā rīpīcīpībapa: </a:t>
            </a:r>
            <a:r>
              <a:rPr lang="en-US" sz="3999">
                <a:solidFill>
                  <a:srgbClr val="000000"/>
                </a:solidFill>
                <a:latin typeface="Open Sans 1"/>
                <a:ea typeface="Open Sans 1"/>
                <a:cs typeface="Open Sans 1"/>
                <a:sym typeface="Open Sans 1"/>
              </a:rPr>
              <a:t>Nepekapavēpējopotiepies upuzsāpākt ķīpīmipijteperapapipiju. Sapazipināpātiepies apar āpārstupu Vopolfgapangupu Šupulcupu nopo Beperlīpīnpes klīpīnipikapas.</a:t>
            </a:r>
          </a:p>
          <a:p>
            <a:pPr algn="l">
              <a:lnSpc>
                <a:spcPts val="5119"/>
              </a:lnSpc>
              <a:spcBef>
                <a:spcPct val="0"/>
              </a:spcBef>
            </a:pPr>
            <a:endParaRPr lang="en-US" sz="3999">
              <a:solidFill>
                <a:srgbClr val="000000"/>
              </a:solidFill>
              <a:latin typeface="Open Sans 1"/>
              <a:ea typeface="Open Sans 1"/>
              <a:cs typeface="Open Sans 1"/>
              <a:sym typeface="Open Sans 1"/>
            </a:endParaRPr>
          </a:p>
          <a:p>
            <a:pPr algn="l">
              <a:lnSpc>
                <a:spcPts val="5119"/>
              </a:lnSpc>
              <a:spcBef>
                <a:spcPct val="0"/>
              </a:spcBef>
            </a:pPr>
            <a:endParaRPr lang="en-US" sz="3999">
              <a:solidFill>
                <a:srgbClr val="000000"/>
              </a:solidFill>
              <a:latin typeface="Open Sans 1"/>
              <a:ea typeface="Open Sans 1"/>
              <a:cs typeface="Open Sans 1"/>
              <a:sym typeface="Open Sans 1"/>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4693"/>
            <a:ext cx="18288000" cy="4156200"/>
          </a:xfrm>
          <a:custGeom>
            <a:avLst/>
            <a:gdLst/>
            <a:ahLst/>
            <a:cxnLst/>
            <a:rect l="l" t="t" r="r" b="b"/>
            <a:pathLst>
              <a:path w="18288000" h="4156200">
                <a:moveTo>
                  <a:pt x="0" y="0"/>
                </a:moveTo>
                <a:lnTo>
                  <a:pt x="18288000" y="0"/>
                </a:lnTo>
                <a:lnTo>
                  <a:pt x="18288000" y="4156200"/>
                </a:lnTo>
                <a:lnTo>
                  <a:pt x="0" y="4156200"/>
                </a:lnTo>
                <a:lnTo>
                  <a:pt x="0" y="0"/>
                </a:lnTo>
                <a:close/>
              </a:path>
            </a:pathLst>
          </a:custGeom>
          <a:blipFill>
            <a:blip r:embed="rId2">
              <a:alphaModFix amt="70000"/>
            </a:blip>
            <a:stretch>
              <a:fillRect t="-14963" b="-178381"/>
            </a:stretch>
          </a:blipFill>
        </p:spPr>
      </p:sp>
      <p:sp>
        <p:nvSpPr>
          <p:cNvPr id="3" name="TextBox 3"/>
          <p:cNvSpPr txBox="1"/>
          <p:nvPr/>
        </p:nvSpPr>
        <p:spPr>
          <a:xfrm>
            <a:off x="1028700" y="4413876"/>
            <a:ext cx="16557919" cy="5305086"/>
          </a:xfrm>
          <a:prstGeom prst="rect">
            <a:avLst/>
          </a:prstGeom>
        </p:spPr>
        <p:txBody>
          <a:bodyPr lIns="0" tIns="0" rIns="0" bIns="0" rtlCol="0" anchor="t">
            <a:spAutoFit/>
          </a:bodyPr>
          <a:lstStyle/>
          <a:p>
            <a:pPr algn="just">
              <a:lnSpc>
                <a:spcPts val="5268"/>
              </a:lnSpc>
            </a:pPr>
            <a:r>
              <a:rPr lang="en-US" sz="3763" b="1">
                <a:solidFill>
                  <a:srgbClr val="000000"/>
                </a:solidFill>
                <a:latin typeface="Open Sans 2 Bold"/>
                <a:ea typeface="Open Sans 2 Bold"/>
                <a:cs typeface="Open Sans 2 Bold"/>
                <a:sym typeface="Open Sans 2 Bold"/>
              </a:rPr>
              <a:t>Pacients uzskata, ka terapija (ķīmijterapija) nav efektīva, jo notiek slimības progress. </a:t>
            </a:r>
          </a:p>
          <a:p>
            <a:pPr algn="just">
              <a:lnSpc>
                <a:spcPts val="5268"/>
              </a:lnSpc>
            </a:pPr>
            <a:endParaRPr lang="en-US" sz="3763" b="1">
              <a:solidFill>
                <a:srgbClr val="000000"/>
              </a:solidFill>
              <a:latin typeface="Open Sans 2 Bold"/>
              <a:ea typeface="Open Sans 2 Bold"/>
              <a:cs typeface="Open Sans 2 Bold"/>
              <a:sym typeface="Open Sans 2 Bold"/>
            </a:endParaRPr>
          </a:p>
          <a:p>
            <a:pPr algn="just">
              <a:lnSpc>
                <a:spcPts val="5268"/>
              </a:lnSpc>
            </a:pPr>
            <a:r>
              <a:rPr lang="en-US" sz="3763">
                <a:solidFill>
                  <a:srgbClr val="000000"/>
                </a:solidFill>
                <a:latin typeface="Open Sans 2"/>
                <a:ea typeface="Open Sans 2"/>
                <a:cs typeface="Open Sans 2"/>
                <a:sym typeface="Open Sans 2"/>
              </a:rPr>
              <a:t>Kādi izmeklējumi tiek nozīmēti? Kā tiek mainīta terapija? Kurš ārsts seko līdzi terapijas efektivitātei?</a:t>
            </a:r>
          </a:p>
          <a:p>
            <a:pPr algn="just">
              <a:lnSpc>
                <a:spcPts val="5268"/>
              </a:lnSpc>
            </a:pPr>
            <a:endParaRPr lang="en-US" sz="3763">
              <a:solidFill>
                <a:srgbClr val="000000"/>
              </a:solidFill>
              <a:latin typeface="Open Sans 2"/>
              <a:ea typeface="Open Sans 2"/>
              <a:cs typeface="Open Sans 2"/>
              <a:sym typeface="Open Sans 2"/>
            </a:endParaRPr>
          </a:p>
          <a:p>
            <a:pPr algn="just">
              <a:lnSpc>
                <a:spcPts val="5268"/>
              </a:lnSpc>
            </a:pPr>
            <a:r>
              <a:rPr lang="en-US" sz="3763">
                <a:solidFill>
                  <a:srgbClr val="000000"/>
                </a:solidFill>
                <a:latin typeface="Open Sans 2"/>
                <a:ea typeface="Open Sans 2"/>
                <a:cs typeface="Open Sans 2"/>
                <a:sym typeface="Open Sans 2"/>
              </a:rPr>
              <a:t>Pie kā vērsties, ja pacients vēlas cita ķīmijterapeita viedokli? Vai ir iespēja mainīt ķīmijterapeitu?</a:t>
            </a:r>
          </a:p>
        </p:txBody>
      </p:sp>
      <p:sp>
        <p:nvSpPr>
          <p:cNvPr id="4" name="TextBox 4"/>
          <p:cNvSpPr txBox="1"/>
          <p:nvPr/>
        </p:nvSpPr>
        <p:spPr>
          <a:xfrm>
            <a:off x="3854574" y="1225925"/>
            <a:ext cx="10578851" cy="1297815"/>
          </a:xfrm>
          <a:prstGeom prst="rect">
            <a:avLst/>
          </a:prstGeom>
        </p:spPr>
        <p:txBody>
          <a:bodyPr lIns="0" tIns="0" rIns="0" bIns="0" rtlCol="0" anchor="t">
            <a:spAutoFit/>
          </a:bodyPr>
          <a:lstStyle/>
          <a:p>
            <a:pPr algn="ctr">
              <a:lnSpc>
                <a:spcPts val="10495"/>
              </a:lnSpc>
            </a:pPr>
            <a:r>
              <a:rPr lang="en-US" sz="8199">
                <a:solidFill>
                  <a:srgbClr val="000000"/>
                </a:solidFill>
                <a:latin typeface="Open Sans Extra Bold"/>
                <a:ea typeface="Open Sans Extra Bold"/>
                <a:cs typeface="Open Sans Extra Bold"/>
                <a:sym typeface="Open Sans Extra Bold"/>
              </a:rPr>
              <a:t>Gadījums nr.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318658"/>
            <a:ext cx="16435204" cy="3162300"/>
          </a:xfrm>
          <a:prstGeom prst="rect">
            <a:avLst/>
          </a:prstGeom>
        </p:spPr>
        <p:txBody>
          <a:bodyPr lIns="0" tIns="0" rIns="0" bIns="0" rtlCol="0" anchor="t">
            <a:spAutoFit/>
          </a:bodyPr>
          <a:lstStyle/>
          <a:p>
            <a:pPr algn="l">
              <a:lnSpc>
                <a:spcPts val="6299"/>
              </a:lnSpc>
            </a:pPr>
            <a:r>
              <a:rPr lang="en-US" sz="4500" b="1">
                <a:solidFill>
                  <a:srgbClr val="000000"/>
                </a:solidFill>
                <a:latin typeface="Open Sans 2 Bold"/>
                <a:ea typeface="Open Sans 2 Bold"/>
                <a:cs typeface="Open Sans 2 Bold"/>
                <a:sym typeface="Open Sans 2 Bold"/>
              </a:rPr>
              <a:t>Pacients pēc agresīva, retas formas melanomas audzēja ķirurģiskas ārstēšanas zaudē labās rokas rādītājpirkstu. </a:t>
            </a:r>
          </a:p>
          <a:p>
            <a:pPr algn="l">
              <a:lnSpc>
                <a:spcPts val="6299"/>
              </a:lnSpc>
            </a:pPr>
            <a:endParaRPr lang="en-US" sz="4500" b="1">
              <a:solidFill>
                <a:srgbClr val="000000"/>
              </a:solidFill>
              <a:latin typeface="Open Sans 2 Bold"/>
              <a:ea typeface="Open Sans 2 Bold"/>
              <a:cs typeface="Open Sans 2 Bold"/>
              <a:sym typeface="Open Sans 2 Bold"/>
            </a:endParaRPr>
          </a:p>
          <a:p>
            <a:pPr algn="l">
              <a:lnSpc>
                <a:spcPts val="6299"/>
              </a:lnSpc>
            </a:pPr>
            <a:r>
              <a:rPr lang="en-US" sz="4500">
                <a:solidFill>
                  <a:srgbClr val="000000"/>
                </a:solidFill>
                <a:latin typeface="Open Sans 2"/>
                <a:ea typeface="Open Sans 2"/>
                <a:cs typeface="Open Sans 2"/>
                <a:sym typeface="Open Sans 2"/>
              </a:rPr>
              <a:t>Kad un kā tiek noteikta invaliditātes grupa?</a:t>
            </a:r>
          </a:p>
        </p:txBody>
      </p:sp>
      <p:sp>
        <p:nvSpPr>
          <p:cNvPr id="3" name="Freeform 3"/>
          <p:cNvSpPr/>
          <p:nvPr/>
        </p:nvSpPr>
        <p:spPr>
          <a:xfrm>
            <a:off x="0" y="0"/>
            <a:ext cx="18288000" cy="3787498"/>
          </a:xfrm>
          <a:custGeom>
            <a:avLst/>
            <a:gdLst/>
            <a:ahLst/>
            <a:cxnLst/>
            <a:rect l="l" t="t" r="r" b="b"/>
            <a:pathLst>
              <a:path w="18288000" h="3787498">
                <a:moveTo>
                  <a:pt x="0" y="0"/>
                </a:moveTo>
                <a:lnTo>
                  <a:pt x="18288000" y="0"/>
                </a:lnTo>
                <a:lnTo>
                  <a:pt x="18288000" y="3787498"/>
                </a:lnTo>
                <a:lnTo>
                  <a:pt x="0" y="3787498"/>
                </a:lnTo>
                <a:lnTo>
                  <a:pt x="0" y="0"/>
                </a:lnTo>
                <a:close/>
              </a:path>
            </a:pathLst>
          </a:custGeom>
          <a:blipFill>
            <a:blip r:embed="rId2">
              <a:alphaModFix amt="70000"/>
            </a:blip>
            <a:stretch>
              <a:fillRect t="-26154" b="-195746"/>
            </a:stretch>
          </a:blipFill>
        </p:spPr>
      </p:sp>
      <p:sp>
        <p:nvSpPr>
          <p:cNvPr id="4" name="TextBox 4"/>
          <p:cNvSpPr txBox="1"/>
          <p:nvPr/>
        </p:nvSpPr>
        <p:spPr>
          <a:xfrm>
            <a:off x="3854574" y="1521439"/>
            <a:ext cx="10578851" cy="1297815"/>
          </a:xfrm>
          <a:prstGeom prst="rect">
            <a:avLst/>
          </a:prstGeom>
        </p:spPr>
        <p:txBody>
          <a:bodyPr lIns="0" tIns="0" rIns="0" bIns="0" rtlCol="0" anchor="t">
            <a:spAutoFit/>
          </a:bodyPr>
          <a:lstStyle/>
          <a:p>
            <a:pPr algn="ctr">
              <a:lnSpc>
                <a:spcPts val="10495"/>
              </a:lnSpc>
            </a:pPr>
            <a:r>
              <a:rPr lang="en-US" sz="8199">
                <a:solidFill>
                  <a:srgbClr val="000000"/>
                </a:solidFill>
                <a:latin typeface="Open Sans Extra Bold"/>
                <a:ea typeface="Open Sans Extra Bold"/>
                <a:cs typeface="Open Sans Extra Bold"/>
                <a:sym typeface="Open Sans Extra Bold"/>
              </a:rPr>
              <a:t>Gadījums nr.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35329" y="4708161"/>
            <a:ext cx="16017342" cy="4762500"/>
          </a:xfrm>
          <a:prstGeom prst="rect">
            <a:avLst/>
          </a:prstGeom>
        </p:spPr>
        <p:txBody>
          <a:bodyPr lIns="0" tIns="0" rIns="0" bIns="0" rtlCol="0" anchor="t">
            <a:spAutoFit/>
          </a:bodyPr>
          <a:lstStyle/>
          <a:p>
            <a:pPr algn="l">
              <a:lnSpc>
                <a:spcPts val="6299"/>
              </a:lnSpc>
            </a:pPr>
            <a:r>
              <a:rPr lang="en-US" sz="4500" b="1">
                <a:solidFill>
                  <a:srgbClr val="000000"/>
                </a:solidFill>
                <a:latin typeface="Open Sans 2 Bold"/>
                <a:ea typeface="Open Sans 2 Bold"/>
                <a:cs typeface="Open Sans 2 Bold"/>
                <a:sym typeface="Open Sans 2 Bold"/>
              </a:rPr>
              <a:t>Pacientam tiek piemērota ķīmijterapija kā šobrīd vēlamākā terapija, taču pacientam ir fiziski slikti (nespēks, slikta dūša, galvas sāpes).</a:t>
            </a:r>
          </a:p>
          <a:p>
            <a:pPr algn="l">
              <a:lnSpc>
                <a:spcPts val="6299"/>
              </a:lnSpc>
            </a:pPr>
            <a:endParaRPr lang="en-US" sz="4500" b="1">
              <a:solidFill>
                <a:srgbClr val="000000"/>
              </a:solidFill>
              <a:latin typeface="Open Sans 2 Bold"/>
              <a:ea typeface="Open Sans 2 Bold"/>
              <a:cs typeface="Open Sans 2 Bold"/>
              <a:sym typeface="Open Sans 2 Bold"/>
            </a:endParaRPr>
          </a:p>
          <a:p>
            <a:pPr algn="l">
              <a:lnSpc>
                <a:spcPts val="6299"/>
              </a:lnSpc>
            </a:pPr>
            <a:r>
              <a:rPr lang="en-US" sz="4500">
                <a:solidFill>
                  <a:srgbClr val="000000"/>
                </a:solidFill>
                <a:latin typeface="Open Sans 2"/>
                <a:ea typeface="Open Sans 2"/>
                <a:cs typeface="Open Sans 2"/>
                <a:sym typeface="Open Sans 2"/>
              </a:rPr>
              <a:t>Cik ilgi ir iespēja atrasties darba nespējā? Kādā mērā tā tiek apmaksāta?</a:t>
            </a:r>
          </a:p>
        </p:txBody>
      </p:sp>
      <p:sp>
        <p:nvSpPr>
          <p:cNvPr id="3" name="Freeform 3"/>
          <p:cNvSpPr/>
          <p:nvPr/>
        </p:nvSpPr>
        <p:spPr>
          <a:xfrm>
            <a:off x="0" y="0"/>
            <a:ext cx="18288000" cy="3787498"/>
          </a:xfrm>
          <a:custGeom>
            <a:avLst/>
            <a:gdLst/>
            <a:ahLst/>
            <a:cxnLst/>
            <a:rect l="l" t="t" r="r" b="b"/>
            <a:pathLst>
              <a:path w="18288000" h="3787498">
                <a:moveTo>
                  <a:pt x="0" y="0"/>
                </a:moveTo>
                <a:lnTo>
                  <a:pt x="18288000" y="0"/>
                </a:lnTo>
                <a:lnTo>
                  <a:pt x="18288000" y="3787498"/>
                </a:lnTo>
                <a:lnTo>
                  <a:pt x="0" y="3787498"/>
                </a:lnTo>
                <a:lnTo>
                  <a:pt x="0" y="0"/>
                </a:lnTo>
                <a:close/>
              </a:path>
            </a:pathLst>
          </a:custGeom>
          <a:blipFill>
            <a:blip r:embed="rId2">
              <a:alphaModFix amt="70000"/>
            </a:blip>
            <a:stretch>
              <a:fillRect t="-26154" b="-195746"/>
            </a:stretch>
          </a:blipFill>
        </p:spPr>
      </p:sp>
      <p:sp>
        <p:nvSpPr>
          <p:cNvPr id="4" name="TextBox 4"/>
          <p:cNvSpPr txBox="1"/>
          <p:nvPr/>
        </p:nvSpPr>
        <p:spPr>
          <a:xfrm>
            <a:off x="3854574" y="1521439"/>
            <a:ext cx="10578851" cy="1297815"/>
          </a:xfrm>
          <a:prstGeom prst="rect">
            <a:avLst/>
          </a:prstGeom>
        </p:spPr>
        <p:txBody>
          <a:bodyPr lIns="0" tIns="0" rIns="0" bIns="0" rtlCol="0" anchor="t">
            <a:spAutoFit/>
          </a:bodyPr>
          <a:lstStyle/>
          <a:p>
            <a:pPr algn="ctr">
              <a:lnSpc>
                <a:spcPts val="10495"/>
              </a:lnSpc>
            </a:pPr>
            <a:r>
              <a:rPr lang="en-US" sz="8199">
                <a:solidFill>
                  <a:srgbClr val="000000"/>
                </a:solidFill>
                <a:latin typeface="Open Sans Extra Bold"/>
                <a:ea typeface="Open Sans Extra Bold"/>
                <a:cs typeface="Open Sans Extra Bold"/>
                <a:sym typeface="Open Sans Extra Bold"/>
              </a:rPr>
              <a:t>Gadījums nr.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23100" y="5245452"/>
            <a:ext cx="9110326" cy="1219837"/>
          </a:xfrm>
          <a:prstGeom prst="rect">
            <a:avLst/>
          </a:prstGeom>
        </p:spPr>
        <p:txBody>
          <a:bodyPr lIns="0" tIns="0" rIns="0" bIns="0" rtlCol="0" anchor="t">
            <a:spAutoFit/>
          </a:bodyPr>
          <a:lstStyle/>
          <a:p>
            <a:pPr algn="l">
              <a:lnSpc>
                <a:spcPts val="9939"/>
              </a:lnSpc>
            </a:pPr>
            <a:r>
              <a:rPr lang="en-US" sz="7099" b="1">
                <a:solidFill>
                  <a:srgbClr val="000000"/>
                </a:solidFill>
                <a:latin typeface="Open Sans 2 Bold"/>
                <a:ea typeface="Open Sans 2 Bold"/>
                <a:cs typeface="Open Sans 2 Bold"/>
                <a:sym typeface="Open Sans 2 Bold"/>
              </a:rPr>
              <a:t>Jūsu gadījums ........ </a:t>
            </a:r>
          </a:p>
        </p:txBody>
      </p:sp>
      <p:sp>
        <p:nvSpPr>
          <p:cNvPr id="3" name="Freeform 3"/>
          <p:cNvSpPr/>
          <p:nvPr/>
        </p:nvSpPr>
        <p:spPr>
          <a:xfrm>
            <a:off x="0" y="0"/>
            <a:ext cx="18288000" cy="3787498"/>
          </a:xfrm>
          <a:custGeom>
            <a:avLst/>
            <a:gdLst/>
            <a:ahLst/>
            <a:cxnLst/>
            <a:rect l="l" t="t" r="r" b="b"/>
            <a:pathLst>
              <a:path w="18288000" h="3787498">
                <a:moveTo>
                  <a:pt x="0" y="0"/>
                </a:moveTo>
                <a:lnTo>
                  <a:pt x="18288000" y="0"/>
                </a:lnTo>
                <a:lnTo>
                  <a:pt x="18288000" y="3787498"/>
                </a:lnTo>
                <a:lnTo>
                  <a:pt x="0" y="3787498"/>
                </a:lnTo>
                <a:lnTo>
                  <a:pt x="0" y="0"/>
                </a:lnTo>
                <a:close/>
              </a:path>
            </a:pathLst>
          </a:custGeom>
          <a:blipFill>
            <a:blip r:embed="rId2">
              <a:alphaModFix amt="70000"/>
            </a:blip>
            <a:stretch>
              <a:fillRect t="-26154" b="-195746"/>
            </a:stretch>
          </a:blipFill>
        </p:spPr>
      </p:sp>
      <p:sp>
        <p:nvSpPr>
          <p:cNvPr id="4" name="TextBox 4"/>
          <p:cNvSpPr txBox="1"/>
          <p:nvPr/>
        </p:nvSpPr>
        <p:spPr>
          <a:xfrm>
            <a:off x="3854574" y="1521439"/>
            <a:ext cx="10578851" cy="1297815"/>
          </a:xfrm>
          <a:prstGeom prst="rect">
            <a:avLst/>
          </a:prstGeom>
        </p:spPr>
        <p:txBody>
          <a:bodyPr lIns="0" tIns="0" rIns="0" bIns="0" rtlCol="0" anchor="t">
            <a:spAutoFit/>
          </a:bodyPr>
          <a:lstStyle/>
          <a:p>
            <a:pPr algn="ctr">
              <a:lnSpc>
                <a:spcPts val="10495"/>
              </a:lnSpc>
            </a:pPr>
            <a:r>
              <a:rPr lang="en-US" sz="8199">
                <a:solidFill>
                  <a:srgbClr val="000000"/>
                </a:solidFill>
                <a:latin typeface="Open Sans Extra Bold"/>
                <a:ea typeface="Open Sans Extra Bold"/>
                <a:cs typeface="Open Sans Extra Bold"/>
                <a:sym typeface="Open Sans Extra Bold"/>
              </a:rPr>
              <a:t>Gadījums nr.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5192" t="-26417" b="-10277"/>
            </a:stretch>
          </a:blipFill>
        </p:spPr>
      </p:sp>
      <p:sp>
        <p:nvSpPr>
          <p:cNvPr id="3" name="Freeform 3"/>
          <p:cNvSpPr/>
          <p:nvPr/>
        </p:nvSpPr>
        <p:spPr>
          <a:xfrm>
            <a:off x="7548117" y="6531608"/>
            <a:ext cx="2300040" cy="146628"/>
          </a:xfrm>
          <a:custGeom>
            <a:avLst/>
            <a:gdLst/>
            <a:ahLst/>
            <a:cxnLst/>
            <a:rect l="l" t="t" r="r" b="b"/>
            <a:pathLst>
              <a:path w="2300040" h="146628">
                <a:moveTo>
                  <a:pt x="0" y="0"/>
                </a:moveTo>
                <a:lnTo>
                  <a:pt x="2300040" y="0"/>
                </a:lnTo>
                <a:lnTo>
                  <a:pt x="2300040" y="146627"/>
                </a:lnTo>
                <a:lnTo>
                  <a:pt x="0" y="1466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028700" y="819150"/>
            <a:ext cx="15881083" cy="4779154"/>
          </a:xfrm>
          <a:prstGeom prst="rect">
            <a:avLst/>
          </a:prstGeom>
        </p:spPr>
        <p:txBody>
          <a:bodyPr lIns="0" tIns="0" rIns="0" bIns="0" rtlCol="0" anchor="t">
            <a:spAutoFit/>
          </a:bodyPr>
          <a:lstStyle/>
          <a:p>
            <a:pPr algn="l">
              <a:lnSpc>
                <a:spcPts val="15314"/>
              </a:lnSpc>
            </a:pPr>
            <a:r>
              <a:rPr lang="en-US" sz="10938">
                <a:solidFill>
                  <a:srgbClr val="5CE1E6"/>
                </a:solidFill>
                <a:latin typeface="Open Sans Extra Bold"/>
                <a:ea typeface="Open Sans Extra Bold"/>
                <a:cs typeface="Open Sans Extra Bold"/>
                <a:sym typeface="Open Sans Extra Bold"/>
              </a:rPr>
              <a:t>Pacientu iespējas un izaicinājumi</a:t>
            </a:r>
          </a:p>
          <a:p>
            <a:pPr algn="l">
              <a:lnSpc>
                <a:spcPts val="7000"/>
              </a:lnSpc>
            </a:pPr>
            <a:r>
              <a:rPr lang="en-US" sz="5000">
                <a:solidFill>
                  <a:srgbClr val="5CE1E6"/>
                </a:solidFill>
                <a:latin typeface="Open Sans Extra Bold"/>
                <a:ea typeface="Open Sans Extra Bold"/>
                <a:cs typeface="Open Sans Extra Bold"/>
                <a:sym typeface="Open Sans Extra Bold"/>
              </a:rPr>
              <a:t>Ko darīt, ja neesi apmierināts ar ārstēšanu? </a:t>
            </a:r>
          </a:p>
        </p:txBody>
      </p:sp>
      <p:sp>
        <p:nvSpPr>
          <p:cNvPr id="5" name="TextBox 5"/>
          <p:cNvSpPr txBox="1"/>
          <p:nvPr/>
        </p:nvSpPr>
        <p:spPr>
          <a:xfrm>
            <a:off x="338573" y="7494449"/>
            <a:ext cx="17687413" cy="2601789"/>
          </a:xfrm>
          <a:prstGeom prst="rect">
            <a:avLst/>
          </a:prstGeom>
        </p:spPr>
        <p:txBody>
          <a:bodyPr lIns="0" tIns="0" rIns="0" bIns="0" rtlCol="0" anchor="t">
            <a:spAutoFit/>
          </a:bodyPr>
          <a:lstStyle/>
          <a:p>
            <a:pPr algn="ctr">
              <a:lnSpc>
                <a:spcPts val="5659"/>
              </a:lnSpc>
            </a:pPr>
            <a:r>
              <a:rPr lang="en-US" sz="4042" b="1">
                <a:solidFill>
                  <a:srgbClr val="FFFFFF"/>
                </a:solidFill>
                <a:latin typeface="Lato Bold"/>
                <a:ea typeface="Lato Bold"/>
                <a:cs typeface="Lato Bold"/>
                <a:sym typeface="Lato Bold"/>
              </a:rPr>
              <a:t>Marta Augucēviča, </a:t>
            </a:r>
            <a:r>
              <a:rPr lang="en-US" sz="4042" u="sng">
                <a:solidFill>
                  <a:srgbClr val="5CE1E6"/>
                </a:solidFill>
                <a:latin typeface="Lato"/>
                <a:ea typeface="Lato"/>
                <a:cs typeface="Lato"/>
                <a:sym typeface="Lato"/>
              </a:rPr>
              <a:t>marta@retasslimibas.lv</a:t>
            </a:r>
            <a:r>
              <a:rPr lang="en-US" sz="4042">
                <a:solidFill>
                  <a:srgbClr val="FFFFFF"/>
                </a:solidFill>
                <a:latin typeface="Lato"/>
                <a:ea typeface="Lato"/>
                <a:cs typeface="Lato"/>
                <a:sym typeface="Lato"/>
              </a:rPr>
              <a:t> </a:t>
            </a:r>
          </a:p>
          <a:p>
            <a:pPr algn="ctr">
              <a:lnSpc>
                <a:spcPts val="5659"/>
              </a:lnSpc>
            </a:pPr>
            <a:r>
              <a:rPr lang="en-US" sz="4042" b="1">
                <a:solidFill>
                  <a:srgbClr val="FFFFFF"/>
                </a:solidFill>
                <a:latin typeface="Lato Bold"/>
                <a:ea typeface="Lato Bold"/>
                <a:cs typeface="Lato Bold"/>
                <a:sym typeface="Lato Bold"/>
              </a:rPr>
              <a:t>Ieva Plūme,</a:t>
            </a:r>
            <a:r>
              <a:rPr lang="en-US" sz="4042">
                <a:solidFill>
                  <a:srgbClr val="FFFFFF"/>
                </a:solidFill>
                <a:latin typeface="Lato"/>
                <a:ea typeface="Lato"/>
                <a:cs typeface="Lato"/>
                <a:sym typeface="Lato"/>
              </a:rPr>
              <a:t> </a:t>
            </a:r>
            <a:r>
              <a:rPr lang="en-US" sz="4042" u="sng">
                <a:solidFill>
                  <a:srgbClr val="5CE1E6"/>
                </a:solidFill>
                <a:latin typeface="Lato"/>
                <a:ea typeface="Lato"/>
                <a:cs typeface="Lato"/>
                <a:sym typeface="Lato"/>
              </a:rPr>
              <a:t>phbbiedriba@gmail.com</a:t>
            </a:r>
          </a:p>
          <a:p>
            <a:pPr algn="ctr">
              <a:lnSpc>
                <a:spcPts val="4679"/>
              </a:lnSpc>
            </a:pPr>
            <a:endParaRPr lang="en-US" sz="4042" u="sng">
              <a:solidFill>
                <a:srgbClr val="5CE1E6"/>
              </a:solidFill>
              <a:latin typeface="Lato"/>
              <a:ea typeface="Lato"/>
              <a:cs typeface="Lato"/>
              <a:sym typeface="Lato"/>
            </a:endParaRPr>
          </a:p>
          <a:p>
            <a:pPr algn="ctr">
              <a:lnSpc>
                <a:spcPts val="4679"/>
              </a:lnSpc>
            </a:pPr>
            <a:r>
              <a:rPr lang="en-US" sz="3342">
                <a:solidFill>
                  <a:srgbClr val="FFFFFF"/>
                </a:solidFill>
                <a:latin typeface="Lato"/>
                <a:ea typeface="Lato"/>
                <a:cs typeface="Lato"/>
                <a:sym typeface="Lato"/>
              </a:rPr>
              <a:t>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1568</Words>
  <Application>Microsoft Macintosh PowerPoint</Application>
  <PresentationFormat>Custom</PresentationFormat>
  <Paragraphs>143</Paragraphs>
  <Slides>20</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Open Sans 1</vt:lpstr>
      <vt:lpstr>Open Sans 1 Bold</vt:lpstr>
      <vt:lpstr>Open Sans 2 Bold</vt:lpstr>
      <vt:lpstr>Open Sans 2 Light</vt:lpstr>
      <vt:lpstr>Open Sans 2</vt:lpstr>
      <vt:lpstr>Lato</vt:lpstr>
      <vt:lpstr>Arial</vt:lpstr>
      <vt:lpstr>Lato Bold</vt:lpstr>
      <vt:lpstr>Calibri</vt:lpstr>
      <vt:lpstr>Open Sans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Pacientu tiesības_Dzīvības koks</dc:title>
  <cp:lastModifiedBy>Marta Augucēviča</cp:lastModifiedBy>
  <cp:revision>2</cp:revision>
  <dcterms:created xsi:type="dcterms:W3CDTF">2006-08-16T00:00:00Z</dcterms:created>
  <dcterms:modified xsi:type="dcterms:W3CDTF">2024-09-03T14:30:05Z</dcterms:modified>
  <dc:identifier>DAGPsi7Nxhw</dc:identifier>
</cp:coreProperties>
</file>